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7" r:id="rId2"/>
    <p:sldId id="256"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4" r:id="rId18"/>
    <p:sldId id="275"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6514" autoAdjust="0"/>
  </p:normalViewPr>
  <p:slideViewPr>
    <p:cSldViewPr>
      <p:cViewPr varScale="1">
        <p:scale>
          <a:sx n="40" d="100"/>
          <a:sy n="40" d="100"/>
        </p:scale>
        <p:origin x="-139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BD239-0824-4B8F-AAF6-796E5B9E4150}" type="datetimeFigureOut">
              <a:rPr lang="en-US" smtClean="0"/>
              <a:t>1/24/2011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06F73E-8F82-4DC7-94A7-636CDCF17A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standard anatomical position for the body is erect, head facing forward, arms by the sides with palms to the front. Left and right are from the subject’s view, not the examiner’s. Anatomical Position </a:t>
            </a:r>
            <a:r>
              <a:rPr lang="en-US" dirty="0" smtClean="0"/>
              <a:t>represents the basis from which all directions and directional concepts will be </a:t>
            </a:r>
            <a:r>
              <a:rPr lang="en-US" sz="1200" kern="1200" dirty="0" smtClean="0">
                <a:solidFill>
                  <a:schemeClr val="tx1"/>
                </a:solidFill>
                <a:latin typeface="+mn-lt"/>
                <a:ea typeface="+mn-ea"/>
                <a:cs typeface="+mn-cs"/>
              </a:rPr>
              <a:t>developed. </a:t>
            </a:r>
            <a:r>
              <a:rPr lang="en-US" baseline="0" dirty="0" smtClean="0"/>
              <a:t>Any time we refer to the body, we refer to it as if it was in anatomical position.</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Anterior means toward</a:t>
            </a:r>
            <a:r>
              <a:rPr lang="en-US" baseline="0" dirty="0" smtClean="0"/>
              <a:t> or at the front of the body; or in front of. The breast bone is anterior to the spine. You have muscles &amp; ligaments that are on the anterior side of the body and are named accordingly. (i.e., the </a:t>
            </a:r>
            <a:r>
              <a:rPr lang="en-US" baseline="0" dirty="0" err="1" smtClean="0"/>
              <a:t>anteriortalofibular</a:t>
            </a:r>
            <a:r>
              <a:rPr lang="en-US" baseline="0" dirty="0" smtClean="0"/>
              <a:t> ligament, or ACL).</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Posterior means toward</a:t>
            </a:r>
            <a:r>
              <a:rPr lang="en-US" baseline="0" dirty="0" smtClean="0"/>
              <a:t> or at the backside of the body; or behind. The heart is posterior to the breastbone. It can also be used to identify part of a body. The posterior superior iliac spine is located on the top/back of the hip bone. </a:t>
            </a:r>
            <a:endParaRPr lang="en-US" dirty="0" smtClean="0"/>
          </a:p>
          <a:p>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Medial refers to toward or nearest to the midline. It can also refer to the inner side. The heart is medial to the arm. The insides of</a:t>
            </a:r>
            <a:r>
              <a:rPr lang="en-US" baseline="0" dirty="0" smtClean="0"/>
              <a:t> your thighs and knees are also on the medial side, so anatomy on that side could be named accordingly: the medial </a:t>
            </a:r>
            <a:r>
              <a:rPr lang="en-US" baseline="0" dirty="0" err="1" smtClean="0"/>
              <a:t>cruciate</a:t>
            </a:r>
            <a:r>
              <a:rPr lang="en-US" baseline="0" dirty="0" smtClean="0"/>
              <a:t> ligament, the </a:t>
            </a:r>
            <a:r>
              <a:rPr lang="en-US" baseline="0" dirty="0" err="1" smtClean="0"/>
              <a:t>vastus</a:t>
            </a:r>
            <a:r>
              <a:rPr lang="en-US" baseline="0" dirty="0" smtClean="0"/>
              <a:t> </a:t>
            </a:r>
            <a:r>
              <a:rPr lang="en-US" baseline="0" dirty="0" err="1" smtClean="0"/>
              <a:t>medialis</a:t>
            </a:r>
            <a:r>
              <a:rPr lang="en-US" baseline="0" dirty="0" smtClean="0"/>
              <a:t> muscle.</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Lateral refers to away from the midline</a:t>
            </a:r>
            <a:r>
              <a:rPr lang="en-US" baseline="0" dirty="0" smtClean="0"/>
              <a:t> or toward the outer side. The arm is lateral to the chest. The outside of the knee is the lateral joint line. Remember though: when talking about the hands &amp; arms—lateral is also based on anatomical position. It doesn’t matter how the arm is held, the pinky side is always medial &amp; the thumb side is always lateral.</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Intermediate</a:t>
            </a:r>
            <a:r>
              <a:rPr lang="en-US" baseline="0" dirty="0" smtClean="0"/>
              <a:t> is between a more medial and a more lateral structure. The arm pit is intermediate to the breastbone and shoulder. Muscles &amp; other tissues can also be named according to this: the </a:t>
            </a:r>
            <a:r>
              <a:rPr lang="en-US" baseline="0" dirty="0" err="1" smtClean="0"/>
              <a:t>vastus</a:t>
            </a:r>
            <a:r>
              <a:rPr lang="en-US" baseline="0" dirty="0" smtClean="0"/>
              <a:t> </a:t>
            </a:r>
            <a:r>
              <a:rPr lang="en-US" baseline="0" dirty="0" err="1" smtClean="0"/>
              <a:t>intermedius</a:t>
            </a:r>
            <a:r>
              <a:rPr lang="en-US" baseline="0" dirty="0" smtClean="0"/>
              <a:t> is between the </a:t>
            </a:r>
            <a:r>
              <a:rPr lang="en-US" baseline="0" dirty="0" err="1" smtClean="0"/>
              <a:t>vastus</a:t>
            </a:r>
            <a:r>
              <a:rPr lang="en-US" baseline="0" dirty="0" smtClean="0"/>
              <a:t> </a:t>
            </a:r>
            <a:r>
              <a:rPr lang="en-US" baseline="0" dirty="0" err="1" smtClean="0"/>
              <a:t>lateralis</a:t>
            </a:r>
            <a:r>
              <a:rPr lang="en-US" baseline="0" dirty="0" smtClean="0"/>
              <a:t> and the </a:t>
            </a:r>
            <a:r>
              <a:rPr lang="en-US" baseline="0" dirty="0" err="1" smtClean="0"/>
              <a:t>vastus</a:t>
            </a:r>
            <a:r>
              <a:rPr lang="en-US" baseline="0" dirty="0" smtClean="0"/>
              <a:t> </a:t>
            </a:r>
            <a:r>
              <a:rPr lang="en-US" baseline="0" dirty="0" err="1" smtClean="0"/>
              <a:t>medialis</a:t>
            </a:r>
            <a:r>
              <a:rPr lang="en-US" baseline="0" dirty="0" smtClean="0"/>
              <a:t> muscles in the thigh.</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Proximal means closest to the origin</a:t>
            </a:r>
            <a:r>
              <a:rPr lang="en-US" baseline="0" dirty="0" smtClean="0"/>
              <a:t> of the body, or nearest the point of attachment of a limb to the body trunk.  The elbow is proximal to the wrist (meaning the elbow is closer to the point of attachment of the arm at the shoulder than the wrist.)</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Distal means farther from the origin of a body part or</a:t>
            </a:r>
            <a:r>
              <a:rPr lang="en-US" baseline="0" dirty="0" smtClean="0"/>
              <a:t> the point of attachment of a limb to the point of attachment. The knee is distal to the thigh. The fingers have a proximal, middle and distal phalange.</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inner; not superficial; away from the surface or next to the axis of the body or of a part. The internal </a:t>
            </a:r>
            <a:r>
              <a:rPr lang="en-US" dirty="0" err="1" smtClean="0"/>
              <a:t>obliques</a:t>
            </a:r>
            <a:r>
              <a:rPr lang="en-US" dirty="0" smtClean="0"/>
              <a:t> are</a:t>
            </a:r>
            <a:r>
              <a:rPr lang="en-US" baseline="0" dirty="0" smtClean="0"/>
              <a:t> located further in compared to the external </a:t>
            </a:r>
            <a:r>
              <a:rPr lang="en-US" baseline="0" dirty="0" err="1" smtClean="0"/>
              <a:t>obliques</a:t>
            </a:r>
            <a:r>
              <a:rPr lang="en-US" baseline="0" dirty="0" smtClean="0"/>
              <a:t>. Somebody in an accident may have internal injuries—injuries to their organs.</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External means Relating to, existing on, or connected with the outside or an outer part; exterior. External anatomy</a:t>
            </a:r>
            <a:r>
              <a:rPr lang="en-US" sz="1200" b="0" kern="1200" baseline="0" dirty="0" smtClean="0">
                <a:solidFill>
                  <a:schemeClr val="tx1"/>
                </a:solidFill>
                <a:latin typeface="+mn-lt"/>
                <a:ea typeface="+mn-ea"/>
                <a:cs typeface="+mn-cs"/>
              </a:rPr>
              <a:t> would be the surface anatomy that you can readily see. The external </a:t>
            </a:r>
            <a:r>
              <a:rPr lang="en-US" sz="1200" b="0" kern="1200" baseline="0" dirty="0" err="1" smtClean="0">
                <a:solidFill>
                  <a:schemeClr val="tx1"/>
                </a:solidFill>
                <a:latin typeface="+mn-lt"/>
                <a:ea typeface="+mn-ea"/>
                <a:cs typeface="+mn-cs"/>
              </a:rPr>
              <a:t>obliques</a:t>
            </a:r>
            <a:r>
              <a:rPr lang="en-US" sz="1200" b="0" kern="1200" baseline="0" dirty="0" smtClean="0">
                <a:solidFill>
                  <a:schemeClr val="tx1"/>
                </a:solidFill>
                <a:latin typeface="+mn-lt"/>
                <a:ea typeface="+mn-ea"/>
                <a:cs typeface="+mn-cs"/>
              </a:rPr>
              <a:t> are located closer to the surface than the internal </a:t>
            </a:r>
            <a:r>
              <a:rPr lang="en-US" sz="1200" b="0" kern="1200" baseline="0" dirty="0" err="1" smtClean="0">
                <a:solidFill>
                  <a:schemeClr val="tx1"/>
                </a:solidFill>
                <a:latin typeface="+mn-lt"/>
                <a:ea typeface="+mn-ea"/>
                <a:cs typeface="+mn-cs"/>
              </a:rPr>
              <a:t>obliques</a:t>
            </a:r>
            <a:r>
              <a:rPr lang="en-US" sz="1200" b="0" kern="1200" baseline="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Superficial means toward or at the body surface. Your skin is superficial to the skeleton.</a:t>
            </a:r>
            <a:r>
              <a:rPr lang="en-US" baseline="0" dirty="0" smtClean="0"/>
              <a:t> A scratch is usually a superficial cut compared to a puncture wound or incision.</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sagittal</a:t>
            </a:r>
            <a:r>
              <a:rPr lang="en-US" baseline="0" dirty="0" smtClean="0"/>
              <a:t> plane vertically divides the body as it passes through the midline to form a right and left half. IF the sagittal plane is along the midline of the body, it is referred to as the mid-sagittal plane. </a:t>
            </a:r>
            <a:r>
              <a:rPr lang="en-US" dirty="0" smtClean="0"/>
              <a:t>Movement that occurs in this plane goes forward and backward. For example, a person usually walks in the sagittal plane when he walks forward to his destination.</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Deep means away from</a:t>
            </a:r>
            <a:r>
              <a:rPr lang="en-US" baseline="0" dirty="0" smtClean="0"/>
              <a:t> the body surface or more internal. The lungs are deep to the rib cage. A knife cut would probably be a deep cut. </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transverse plane is typically depicted as a horizontal plane bisecting the body at the top of the hips, so that the body is partitioned into superior and inferior, or top and bottom, halves. Movement along this plane occurs</a:t>
            </a:r>
            <a:r>
              <a:rPr lang="en-US" baseline="0" dirty="0" smtClean="0"/>
              <a:t> on a vertical axis, such as the spine. </a:t>
            </a:r>
            <a:r>
              <a:rPr lang="en-US" dirty="0" smtClean="0"/>
              <a:t>An example of such a movement is trunk rotation, or twisting of the waist side to side. </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frontal plane vertically divides the body to</a:t>
            </a:r>
            <a:r>
              <a:rPr lang="en-US" baseline="0" dirty="0" smtClean="0"/>
              <a:t> form an anterior and posterior, or front and back, side. Movements that occur laterally, or side to side occur in the frontal plane. For example, making snow angels, or doing jumping jacks are movements that would occur in this plane.</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ventral cavity is the hollow portion of the human</a:t>
            </a:r>
            <a:r>
              <a:rPr lang="en-US" baseline="0" dirty="0" smtClean="0"/>
              <a:t> torso extending from the neck to the pelvis and containing the heart and the organs of respiration, digestions, reproduction, and elimination. The ventral cavity can be subdivided into three distinct areas: thoracic, abdominal, and pelvic. The thoracic contains the heart &amp; lungs. The abdominal cavity contains the kidneys, stomach, intestines, and other organs of digestion. The pelvic cavity contains the organs of reproduction and elimination.</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abdominopelvic</a:t>
            </a:r>
            <a:r>
              <a:rPr lang="en-US" baseline="0" dirty="0" smtClean="0"/>
              <a:t> cavity is the combination of the abdominal and pelvic cavities. </a:t>
            </a:r>
            <a:r>
              <a:rPr lang="en-US" dirty="0" smtClean="0"/>
              <a:t>The dorsal cavity contains the structures of the nervous system. The dorsal cavity is divided into the cranial</a:t>
            </a:r>
            <a:r>
              <a:rPr lang="en-US" baseline="0" dirty="0" smtClean="0"/>
              <a:t> cavity and the spinal cavity. The cranial cavity is the space in the skull containing the brain. The spinal cavity is the space within the bony spinal column that contains the spinal cord and spinal fluid.</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abdominopelvic</a:t>
            </a:r>
            <a:r>
              <a:rPr lang="en-US" dirty="0" smtClean="0"/>
              <a:t> cavity is divided into nine regions as</a:t>
            </a:r>
            <a:r>
              <a:rPr lang="en-US" baseline="0" dirty="0" smtClean="0"/>
              <a:t> a reference for locating visceral organs. A tic-tac-toe pattern drawn across the </a:t>
            </a:r>
            <a:r>
              <a:rPr lang="en-US" baseline="0" dirty="0" err="1" smtClean="0"/>
              <a:t>abdominopelvic</a:t>
            </a:r>
            <a:r>
              <a:rPr lang="en-US" baseline="0" dirty="0" smtClean="0"/>
              <a:t> cavity delineates the nine regions: The right &amp; left hypochondriac regions, located at the 9</a:t>
            </a:r>
            <a:r>
              <a:rPr lang="en-US" baseline="30000" dirty="0" smtClean="0"/>
              <a:t>th</a:t>
            </a:r>
            <a:r>
              <a:rPr lang="en-US" baseline="0" dirty="0" smtClean="0"/>
              <a:t> rib; the </a:t>
            </a:r>
            <a:r>
              <a:rPr lang="en-US" baseline="0" dirty="0" err="1" smtClean="0"/>
              <a:t>epigastric</a:t>
            </a:r>
            <a:r>
              <a:rPr lang="en-US" baseline="0" dirty="0" smtClean="0"/>
              <a:t> over the stomach; the right and left lumbar regions in the middle lateral regions; the umbilical region is in the center, at the navel; the right &amp; left iliac regions are in the lower lateral region; and the </a:t>
            </a:r>
            <a:r>
              <a:rPr lang="en-US" baseline="0" dirty="0" err="1" smtClean="0"/>
              <a:t>hypogastric</a:t>
            </a:r>
            <a:r>
              <a:rPr lang="en-US" baseline="0" dirty="0" smtClean="0"/>
              <a:t> region is the lower middle region below the navel.</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Superior refers to</a:t>
            </a:r>
            <a:r>
              <a:rPr lang="en-US" baseline="0" dirty="0" smtClean="0"/>
              <a:t> above, or in an upward position. It could be toward the head end of the body, or upper part of a body structure. For example, the forehead is superior to the nose. The top of your kneecap would be the superior aspect of the patella.</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Inferior means away from the head end or towards</a:t>
            </a:r>
            <a:r>
              <a:rPr lang="en-US" baseline="0" dirty="0" smtClean="0"/>
              <a:t> the lower part of the body or structure. The navel is inferior to the breastbone. The lower part of the kneecap would be the inferior aspect of the patella.</a:t>
            </a:r>
            <a:endParaRPr lang="en-US" dirty="0"/>
          </a:p>
        </p:txBody>
      </p:sp>
      <p:sp>
        <p:nvSpPr>
          <p:cNvPr id="4" name="Slide Number Placeholder 3"/>
          <p:cNvSpPr>
            <a:spLocks noGrp="1"/>
          </p:cNvSpPr>
          <p:nvPr>
            <p:ph type="sldNum" sz="quarter" idx="10"/>
          </p:nvPr>
        </p:nvSpPr>
        <p:spPr/>
        <p:txBody>
          <a:bodyPr/>
          <a:lstStyle/>
          <a:p>
            <a:fld id="{8306F73E-8F82-4DC7-94A7-636CDCF17AA8}"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0BDD4CE-02FA-4F3C-B26B-C84C117D4EB6}" type="datetimeFigureOut">
              <a:rPr lang="en-US" smtClean="0"/>
              <a:pPr/>
              <a:t>1/24/2011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334F420-7CDA-4721-8ED9-56C0F44526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0BDD4CE-02FA-4F3C-B26B-C84C117D4EB6}" type="datetimeFigureOut">
              <a:rPr lang="en-US" smtClean="0"/>
              <a:pPr/>
              <a:t>1/24/2011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334F420-7CDA-4721-8ED9-56C0F44526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0BDD4CE-02FA-4F3C-B26B-C84C117D4EB6}" type="datetimeFigureOut">
              <a:rPr lang="en-US" smtClean="0"/>
              <a:pPr/>
              <a:t>1/24/2011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0BDD4CE-02FA-4F3C-B26B-C84C117D4EB6}" type="datetimeFigureOut">
              <a:rPr lang="en-US" smtClean="0"/>
              <a:pPr/>
              <a:t>1/24/2011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34F420-7CDA-4721-8ED9-56C0F44526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0BDD4CE-02FA-4F3C-B26B-C84C117D4EB6}" type="datetimeFigureOut">
              <a:rPr lang="en-US" smtClean="0"/>
              <a:pPr/>
              <a:t>1/24/2011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34F420-7CDA-4721-8ED9-56C0F445268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0BDD4CE-02FA-4F3C-B26B-C84C117D4EB6}" type="datetimeFigureOut">
              <a:rPr lang="en-US" smtClean="0"/>
              <a:pPr/>
              <a:t>1/24/2011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334F420-7CDA-4721-8ED9-56C0F445268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Anatomical position</a:t>
            </a:r>
            <a:endParaRPr lang="en-US" dirty="0"/>
          </a:p>
        </p:txBody>
      </p:sp>
      <p:pic>
        <p:nvPicPr>
          <p:cNvPr id="56322" name="Picture 2" descr="http://nursingcrib.com/wp-content/uploads/Anatomical_Position.png"/>
          <p:cNvPicPr>
            <a:picLocks noChangeAspect="1" noChangeArrowheads="1"/>
          </p:cNvPicPr>
          <p:nvPr/>
        </p:nvPicPr>
        <p:blipFill>
          <a:blip r:embed="rId3" cstate="print">
            <a:grayscl/>
          </a:blip>
          <a:srcRect/>
          <a:stretch>
            <a:fillRect/>
          </a:stretch>
        </p:blipFill>
        <p:spPr bwMode="auto">
          <a:xfrm>
            <a:off x="2667001" y="1600200"/>
            <a:ext cx="2397200" cy="5257800"/>
          </a:xfrm>
          <a:prstGeom prst="rect">
            <a:avLst/>
          </a:prstGeom>
          <a:solidFill>
            <a:schemeClr val="tx1"/>
          </a:solidFill>
        </p:spPr>
      </p:pic>
    </p:spTree>
  </p:cSld>
  <p:clrMapOvr>
    <a:masterClrMapping/>
  </p:clrMapOvr>
  <p:transition advClick="0" advTm="2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anterior</a:t>
            </a:r>
            <a:endParaRPr lang="en-US" dirty="0"/>
          </a:p>
        </p:txBody>
      </p:sp>
      <p:pic>
        <p:nvPicPr>
          <p:cNvPr id="48129" name="Picture 1"/>
          <p:cNvPicPr>
            <a:picLocks noChangeAspect="1" noChangeArrowheads="1"/>
          </p:cNvPicPr>
          <p:nvPr/>
        </p:nvPicPr>
        <p:blipFill>
          <a:blip r:embed="rId3"/>
          <a:srcRect/>
          <a:stretch>
            <a:fillRect/>
          </a:stretch>
        </p:blipFill>
        <p:spPr bwMode="auto">
          <a:xfrm>
            <a:off x="0" y="2133600"/>
            <a:ext cx="7924799" cy="2971800"/>
          </a:xfrm>
          <a:prstGeom prst="rect">
            <a:avLst/>
          </a:prstGeom>
          <a:noFill/>
          <a:ln w="9525">
            <a:noFill/>
            <a:miter lim="800000"/>
            <a:headEnd/>
            <a:tailEnd/>
          </a:ln>
          <a:effectLst/>
        </p:spPr>
      </p:pic>
    </p:spTree>
  </p:cSld>
  <p:clrMapOvr>
    <a:masterClrMapping/>
  </p:clrMapOvr>
  <p:transition advClick="0" advTm="20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posterior</a:t>
            </a:r>
            <a:endParaRPr lang="en-US" dirty="0"/>
          </a:p>
        </p:txBody>
      </p:sp>
      <p:pic>
        <p:nvPicPr>
          <p:cNvPr id="47105" name="Picture 1"/>
          <p:cNvPicPr>
            <a:picLocks noChangeAspect="1" noChangeArrowheads="1"/>
          </p:cNvPicPr>
          <p:nvPr/>
        </p:nvPicPr>
        <p:blipFill>
          <a:blip r:embed="rId3"/>
          <a:srcRect/>
          <a:stretch>
            <a:fillRect/>
          </a:stretch>
        </p:blipFill>
        <p:spPr bwMode="auto">
          <a:xfrm>
            <a:off x="0" y="1981200"/>
            <a:ext cx="7810500" cy="3124200"/>
          </a:xfrm>
          <a:prstGeom prst="rect">
            <a:avLst/>
          </a:prstGeom>
          <a:noFill/>
          <a:ln w="9525">
            <a:noFill/>
            <a:miter lim="800000"/>
            <a:headEnd/>
            <a:tailEnd/>
          </a:ln>
          <a:effectLst/>
        </p:spPr>
      </p:pic>
    </p:spTree>
  </p:cSld>
  <p:clrMapOvr>
    <a:masterClrMapping/>
  </p:clrMapOvr>
  <p:transition advClick="0" advTm="20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medial</a:t>
            </a:r>
            <a:endParaRPr lang="en-US" dirty="0"/>
          </a:p>
        </p:txBody>
      </p:sp>
      <p:pic>
        <p:nvPicPr>
          <p:cNvPr id="46081" name="Picture 1"/>
          <p:cNvPicPr>
            <a:picLocks noChangeAspect="1" noChangeArrowheads="1"/>
          </p:cNvPicPr>
          <p:nvPr/>
        </p:nvPicPr>
        <p:blipFill>
          <a:blip r:embed="rId3"/>
          <a:srcRect/>
          <a:stretch>
            <a:fillRect/>
          </a:stretch>
        </p:blipFill>
        <p:spPr bwMode="auto">
          <a:xfrm>
            <a:off x="914400" y="2209800"/>
            <a:ext cx="6565900" cy="3716547"/>
          </a:xfrm>
          <a:prstGeom prst="rect">
            <a:avLst/>
          </a:prstGeom>
          <a:noFill/>
          <a:ln w="9525">
            <a:noFill/>
            <a:miter lim="800000"/>
            <a:headEnd/>
            <a:tailEnd/>
          </a:ln>
          <a:effectLst/>
        </p:spPr>
      </p:pic>
    </p:spTree>
  </p:cSld>
  <p:clrMapOvr>
    <a:masterClrMapping/>
  </p:clrMapOvr>
  <p:transition advClick="0" advTm="20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lateral</a:t>
            </a:r>
            <a:endParaRPr lang="en-US" dirty="0"/>
          </a:p>
        </p:txBody>
      </p:sp>
      <p:pic>
        <p:nvPicPr>
          <p:cNvPr id="45057" name="Picture 1"/>
          <p:cNvPicPr>
            <a:picLocks noChangeAspect="1" noChangeArrowheads="1"/>
          </p:cNvPicPr>
          <p:nvPr/>
        </p:nvPicPr>
        <p:blipFill>
          <a:blip r:embed="rId3"/>
          <a:srcRect/>
          <a:stretch>
            <a:fillRect/>
          </a:stretch>
        </p:blipFill>
        <p:spPr bwMode="auto">
          <a:xfrm>
            <a:off x="4124325" y="3090863"/>
            <a:ext cx="895350" cy="676275"/>
          </a:xfrm>
          <a:prstGeom prst="rect">
            <a:avLst/>
          </a:prstGeom>
          <a:noFill/>
          <a:ln w="9525">
            <a:noFill/>
            <a:miter lim="800000"/>
            <a:headEnd/>
            <a:tailEnd/>
          </a:ln>
          <a:effectLst/>
        </p:spPr>
      </p:pic>
      <p:pic>
        <p:nvPicPr>
          <p:cNvPr id="45058" name="Picture 2"/>
          <p:cNvPicPr>
            <a:picLocks noChangeAspect="1" noChangeArrowheads="1"/>
          </p:cNvPicPr>
          <p:nvPr/>
        </p:nvPicPr>
        <p:blipFill>
          <a:blip r:embed="rId3"/>
          <a:srcRect/>
          <a:stretch>
            <a:fillRect/>
          </a:stretch>
        </p:blipFill>
        <p:spPr bwMode="auto">
          <a:xfrm>
            <a:off x="1295400" y="2057400"/>
            <a:ext cx="5638800" cy="4259094"/>
          </a:xfrm>
          <a:prstGeom prst="rect">
            <a:avLst/>
          </a:prstGeom>
          <a:noFill/>
          <a:ln w="9525">
            <a:noFill/>
            <a:miter lim="800000"/>
            <a:headEnd/>
            <a:tailEnd/>
          </a:ln>
          <a:effectLst/>
        </p:spPr>
      </p:pic>
    </p:spTree>
  </p:cSld>
  <p:clrMapOvr>
    <a:masterClrMapping/>
  </p:clrMapOvr>
  <p:transition advClick="0" advTm="20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intermediate</a:t>
            </a:r>
            <a:endParaRPr lang="en-US" dirty="0"/>
          </a:p>
        </p:txBody>
      </p:sp>
      <p:pic>
        <p:nvPicPr>
          <p:cNvPr id="44033" name="Picture 1"/>
          <p:cNvPicPr>
            <a:picLocks noChangeAspect="1" noChangeArrowheads="1"/>
          </p:cNvPicPr>
          <p:nvPr/>
        </p:nvPicPr>
        <p:blipFill>
          <a:blip r:embed="rId3"/>
          <a:srcRect/>
          <a:stretch>
            <a:fillRect/>
          </a:stretch>
        </p:blipFill>
        <p:spPr bwMode="auto">
          <a:xfrm>
            <a:off x="762000" y="2057400"/>
            <a:ext cx="7191553" cy="3889310"/>
          </a:xfrm>
          <a:prstGeom prst="rect">
            <a:avLst/>
          </a:prstGeom>
          <a:noFill/>
          <a:ln w="9525">
            <a:noFill/>
            <a:miter lim="800000"/>
            <a:headEnd/>
            <a:tailEnd/>
          </a:ln>
          <a:effectLst/>
        </p:spPr>
      </p:pic>
    </p:spTree>
  </p:cSld>
  <p:clrMapOvr>
    <a:masterClrMapping/>
  </p:clrMapOvr>
  <p:transition advClick="0" advTm="20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proximal</a:t>
            </a:r>
            <a:endParaRPr lang="en-US" dirty="0"/>
          </a:p>
        </p:txBody>
      </p:sp>
      <p:pic>
        <p:nvPicPr>
          <p:cNvPr id="43009" name="Picture 1"/>
          <p:cNvPicPr>
            <a:picLocks noChangeAspect="1" noChangeArrowheads="1"/>
          </p:cNvPicPr>
          <p:nvPr/>
        </p:nvPicPr>
        <p:blipFill>
          <a:blip r:embed="rId3"/>
          <a:srcRect/>
          <a:stretch>
            <a:fillRect/>
          </a:stretch>
        </p:blipFill>
        <p:spPr bwMode="auto">
          <a:xfrm>
            <a:off x="1447800" y="1752600"/>
            <a:ext cx="5805197" cy="4625278"/>
          </a:xfrm>
          <a:prstGeom prst="rect">
            <a:avLst/>
          </a:prstGeom>
          <a:noFill/>
          <a:ln w="9525">
            <a:noFill/>
            <a:miter lim="800000"/>
            <a:headEnd/>
            <a:tailEnd/>
          </a:ln>
          <a:effectLst/>
        </p:spPr>
      </p:pic>
    </p:spTree>
  </p:cSld>
  <p:clrMapOvr>
    <a:masterClrMapping/>
  </p:clrMapOvr>
  <p:transition advClick="0" advTm="20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distal</a:t>
            </a:r>
            <a:endParaRPr lang="en-US" dirty="0"/>
          </a:p>
        </p:txBody>
      </p:sp>
      <p:pic>
        <p:nvPicPr>
          <p:cNvPr id="41985" name="Picture 1"/>
          <p:cNvPicPr>
            <a:picLocks noChangeAspect="1" noChangeArrowheads="1"/>
          </p:cNvPicPr>
          <p:nvPr/>
        </p:nvPicPr>
        <p:blipFill>
          <a:blip r:embed="rId3"/>
          <a:srcRect/>
          <a:stretch>
            <a:fillRect/>
          </a:stretch>
        </p:blipFill>
        <p:spPr bwMode="auto">
          <a:xfrm>
            <a:off x="1600200" y="1981200"/>
            <a:ext cx="5742493" cy="4126088"/>
          </a:xfrm>
          <a:prstGeom prst="rect">
            <a:avLst/>
          </a:prstGeom>
          <a:noFill/>
          <a:ln w="9525">
            <a:noFill/>
            <a:miter lim="800000"/>
            <a:headEnd/>
            <a:tailEnd/>
          </a:ln>
          <a:effectLst/>
        </p:spPr>
      </p:pic>
    </p:spTree>
  </p:cSld>
  <p:clrMapOvr>
    <a:masterClrMapping/>
  </p:clrMapOvr>
  <p:transition advClick="0" advTm="20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a:t>
            </a:r>
            <a:endParaRPr lang="en-US" dirty="0"/>
          </a:p>
        </p:txBody>
      </p:sp>
      <p:pic>
        <p:nvPicPr>
          <p:cNvPr id="38914" name="Picture 2" descr="muscles of the abdominal wall "/>
          <p:cNvPicPr>
            <a:picLocks noChangeAspect="1" noChangeArrowheads="1"/>
          </p:cNvPicPr>
          <p:nvPr/>
        </p:nvPicPr>
        <p:blipFill>
          <a:blip r:embed="rId3"/>
          <a:srcRect/>
          <a:stretch>
            <a:fillRect/>
          </a:stretch>
        </p:blipFill>
        <p:spPr bwMode="auto">
          <a:xfrm>
            <a:off x="685800" y="1600200"/>
            <a:ext cx="6248400" cy="4677376"/>
          </a:xfrm>
          <a:prstGeom prst="rect">
            <a:avLst/>
          </a:prstGeom>
          <a:noFill/>
        </p:spPr>
      </p:pic>
    </p:spTree>
  </p:cSld>
  <p:clrMapOvr>
    <a:masterClrMapping/>
  </p:clrMapOvr>
  <p:transition advClick="0" advTm="20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a:t>
            </a:r>
            <a:endParaRPr lang="en-US" dirty="0"/>
          </a:p>
        </p:txBody>
      </p:sp>
      <p:pic>
        <p:nvPicPr>
          <p:cNvPr id="37890" name="Picture 2" descr="http://askthetrainer.com/image-files/internal-external-obliques.gif"/>
          <p:cNvPicPr>
            <a:picLocks noChangeAspect="1" noChangeArrowheads="1"/>
          </p:cNvPicPr>
          <p:nvPr/>
        </p:nvPicPr>
        <p:blipFill>
          <a:blip r:embed="rId3"/>
          <a:srcRect/>
          <a:stretch>
            <a:fillRect/>
          </a:stretch>
        </p:blipFill>
        <p:spPr bwMode="auto">
          <a:xfrm>
            <a:off x="1828800" y="1828800"/>
            <a:ext cx="4724400" cy="4294909"/>
          </a:xfrm>
          <a:prstGeom prst="rect">
            <a:avLst/>
          </a:prstGeom>
          <a:noFill/>
        </p:spPr>
      </p:pic>
    </p:spTree>
  </p:cSld>
  <p:clrMapOvr>
    <a:masterClrMapping/>
  </p:clrMapOvr>
  <p:transition advClick="0" advTm="2000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superficial</a:t>
            </a:r>
            <a:endParaRPr lang="en-US" dirty="0"/>
          </a:p>
        </p:txBody>
      </p:sp>
      <p:pic>
        <p:nvPicPr>
          <p:cNvPr id="40961" name="Picture 1"/>
          <p:cNvPicPr>
            <a:picLocks noChangeAspect="1" noChangeArrowheads="1"/>
          </p:cNvPicPr>
          <p:nvPr/>
        </p:nvPicPr>
        <p:blipFill>
          <a:blip r:embed="rId3"/>
          <a:srcRect/>
          <a:stretch>
            <a:fillRect/>
          </a:stretch>
        </p:blipFill>
        <p:spPr bwMode="auto">
          <a:xfrm>
            <a:off x="381000" y="2286000"/>
            <a:ext cx="7739063" cy="2971800"/>
          </a:xfrm>
          <a:prstGeom prst="rect">
            <a:avLst/>
          </a:prstGeom>
          <a:noFill/>
          <a:ln w="9525">
            <a:noFill/>
            <a:miter lim="800000"/>
            <a:headEnd/>
            <a:tailEnd/>
          </a:ln>
          <a:effectLst/>
        </p:spPr>
      </p:pic>
    </p:spTree>
  </p:cSld>
  <p:clrMapOvr>
    <a:masterClrMapping/>
  </p:clrMapOvr>
  <p:transition advClick="0" advTm="20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Sagittal plane</a:t>
            </a:r>
            <a:endParaRPr lang="en-US" dirty="0"/>
          </a:p>
        </p:txBody>
      </p:sp>
      <p:pic>
        <p:nvPicPr>
          <p:cNvPr id="57347" name="Picture 3"/>
          <p:cNvPicPr>
            <a:picLocks noChangeAspect="1" noChangeArrowheads="1"/>
          </p:cNvPicPr>
          <p:nvPr/>
        </p:nvPicPr>
        <p:blipFill>
          <a:blip r:embed="rId3"/>
          <a:srcRect/>
          <a:stretch>
            <a:fillRect/>
          </a:stretch>
        </p:blipFill>
        <p:spPr bwMode="auto">
          <a:xfrm>
            <a:off x="609600" y="1676400"/>
            <a:ext cx="3200400" cy="4791131"/>
          </a:xfrm>
          <a:prstGeom prst="rect">
            <a:avLst/>
          </a:prstGeom>
          <a:noFill/>
          <a:ln w="9525">
            <a:noFill/>
            <a:miter lim="800000"/>
            <a:headEnd/>
            <a:tailEnd/>
          </a:ln>
          <a:effectLst/>
        </p:spPr>
      </p:pic>
      <p:pic>
        <p:nvPicPr>
          <p:cNvPr id="57348" name="Picture 4"/>
          <p:cNvPicPr>
            <a:picLocks noChangeAspect="1" noChangeArrowheads="1"/>
          </p:cNvPicPr>
          <p:nvPr/>
        </p:nvPicPr>
        <p:blipFill>
          <a:blip r:embed="rId4"/>
          <a:srcRect/>
          <a:stretch>
            <a:fillRect/>
          </a:stretch>
        </p:blipFill>
        <p:spPr bwMode="auto">
          <a:xfrm>
            <a:off x="4419600" y="2133600"/>
            <a:ext cx="3530169" cy="3124200"/>
          </a:xfrm>
          <a:prstGeom prst="rect">
            <a:avLst/>
          </a:prstGeom>
          <a:noFill/>
          <a:ln w="9525">
            <a:noFill/>
            <a:miter lim="800000"/>
            <a:headEnd/>
            <a:tailEnd/>
          </a:ln>
          <a:effectLst/>
        </p:spPr>
      </p:pic>
    </p:spTree>
  </p:cSld>
  <p:clrMapOvr>
    <a:masterClrMapping/>
  </p:clrMapOvr>
  <p:transition advClick="0"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a:t>
            </a:r>
            <a:endParaRPr lang="en-US" dirty="0"/>
          </a:p>
        </p:txBody>
      </p:sp>
      <p:pic>
        <p:nvPicPr>
          <p:cNvPr id="39937" name="Picture 1"/>
          <p:cNvPicPr>
            <a:picLocks noChangeAspect="1" noChangeArrowheads="1"/>
          </p:cNvPicPr>
          <p:nvPr/>
        </p:nvPicPr>
        <p:blipFill>
          <a:blip r:embed="rId3"/>
          <a:srcRect/>
          <a:stretch>
            <a:fillRect/>
          </a:stretch>
        </p:blipFill>
        <p:spPr bwMode="auto">
          <a:xfrm>
            <a:off x="1295400" y="1905000"/>
            <a:ext cx="5618922" cy="3540691"/>
          </a:xfrm>
          <a:prstGeom prst="rect">
            <a:avLst/>
          </a:prstGeom>
          <a:noFill/>
          <a:ln w="9525">
            <a:noFill/>
            <a:miter lim="800000"/>
            <a:headEnd/>
            <a:tailEnd/>
          </a:ln>
          <a:effectLst/>
        </p:spPr>
      </p:pic>
    </p:spTree>
  </p:cSld>
  <p:clrMapOvr>
    <a:masterClrMapping/>
  </p:clrMapOvr>
  <p:transition advClick="0" advTm="2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Transverse plane</a:t>
            </a:r>
            <a:endParaRPr lang="en-US" dirty="0"/>
          </a:p>
        </p:txBody>
      </p:sp>
      <p:pic>
        <p:nvPicPr>
          <p:cNvPr id="55300" name="Picture 4"/>
          <p:cNvPicPr>
            <a:picLocks noChangeAspect="1" noChangeArrowheads="1"/>
          </p:cNvPicPr>
          <p:nvPr/>
        </p:nvPicPr>
        <p:blipFill>
          <a:blip r:embed="rId3"/>
          <a:srcRect/>
          <a:stretch>
            <a:fillRect/>
          </a:stretch>
        </p:blipFill>
        <p:spPr bwMode="auto">
          <a:xfrm>
            <a:off x="609600" y="1752600"/>
            <a:ext cx="3809701" cy="4648200"/>
          </a:xfrm>
          <a:prstGeom prst="rect">
            <a:avLst/>
          </a:prstGeom>
          <a:noFill/>
          <a:ln w="9525">
            <a:noFill/>
            <a:miter lim="800000"/>
            <a:headEnd/>
            <a:tailEnd/>
          </a:ln>
          <a:effectLst/>
        </p:spPr>
      </p:pic>
      <p:pic>
        <p:nvPicPr>
          <p:cNvPr id="55301" name="Picture 5"/>
          <p:cNvPicPr>
            <a:picLocks noChangeAspect="1" noChangeArrowheads="1"/>
          </p:cNvPicPr>
          <p:nvPr/>
        </p:nvPicPr>
        <p:blipFill>
          <a:blip r:embed="rId4"/>
          <a:srcRect/>
          <a:stretch>
            <a:fillRect/>
          </a:stretch>
        </p:blipFill>
        <p:spPr bwMode="auto">
          <a:xfrm>
            <a:off x="4724400" y="2209800"/>
            <a:ext cx="3229341" cy="3276600"/>
          </a:xfrm>
          <a:prstGeom prst="rect">
            <a:avLst/>
          </a:prstGeom>
          <a:noFill/>
          <a:ln w="9525">
            <a:noFill/>
            <a:miter lim="800000"/>
            <a:headEnd/>
            <a:tailEnd/>
          </a:ln>
          <a:effectLst/>
        </p:spPr>
      </p:pic>
    </p:spTree>
  </p:cSld>
  <p:clrMapOvr>
    <a:masterClrMapping/>
  </p:clrMapOvr>
  <p:transition advClick="0" advTm="2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Frontal plane</a:t>
            </a:r>
            <a:endParaRPr lang="en-US" dirty="0"/>
          </a:p>
        </p:txBody>
      </p:sp>
      <p:pic>
        <p:nvPicPr>
          <p:cNvPr id="54277" name="Picture 5"/>
          <p:cNvPicPr>
            <a:picLocks noChangeAspect="1" noChangeArrowheads="1"/>
          </p:cNvPicPr>
          <p:nvPr/>
        </p:nvPicPr>
        <p:blipFill>
          <a:blip r:embed="rId3"/>
          <a:srcRect/>
          <a:stretch>
            <a:fillRect/>
          </a:stretch>
        </p:blipFill>
        <p:spPr bwMode="auto">
          <a:xfrm>
            <a:off x="533400" y="1600200"/>
            <a:ext cx="3429000" cy="4853066"/>
          </a:xfrm>
          <a:prstGeom prst="rect">
            <a:avLst/>
          </a:prstGeom>
          <a:noFill/>
          <a:ln w="9525">
            <a:noFill/>
            <a:miter lim="800000"/>
            <a:headEnd/>
            <a:tailEnd/>
          </a:ln>
          <a:effectLst/>
        </p:spPr>
      </p:pic>
      <p:pic>
        <p:nvPicPr>
          <p:cNvPr id="54278" name="Picture 6"/>
          <p:cNvPicPr>
            <a:picLocks noChangeAspect="1" noChangeArrowheads="1"/>
          </p:cNvPicPr>
          <p:nvPr/>
        </p:nvPicPr>
        <p:blipFill>
          <a:blip r:embed="rId4"/>
          <a:srcRect/>
          <a:stretch>
            <a:fillRect/>
          </a:stretch>
        </p:blipFill>
        <p:spPr bwMode="auto">
          <a:xfrm>
            <a:off x="4419600" y="2286000"/>
            <a:ext cx="3446767" cy="3429000"/>
          </a:xfrm>
          <a:prstGeom prst="rect">
            <a:avLst/>
          </a:prstGeom>
          <a:noFill/>
          <a:ln w="9525">
            <a:noFill/>
            <a:miter lim="800000"/>
            <a:headEnd/>
            <a:tailEnd/>
          </a:ln>
          <a:effectLst/>
        </p:spPr>
      </p:pic>
    </p:spTree>
  </p:cSld>
  <p:clrMapOvr>
    <a:masterClrMapping/>
  </p:clrMapOvr>
  <p:transition advClick="0"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Ventral Cavity</a:t>
            </a:r>
            <a:endParaRPr lang="en-US" dirty="0"/>
          </a:p>
        </p:txBody>
      </p:sp>
      <p:pic>
        <p:nvPicPr>
          <p:cNvPr id="5" name="Picture 2" descr="Scheme body cavities-en.svg"/>
          <p:cNvPicPr>
            <a:picLocks noChangeAspect="1" noChangeArrowheads="1"/>
          </p:cNvPicPr>
          <p:nvPr/>
        </p:nvPicPr>
        <p:blipFill>
          <a:blip r:embed="rId3"/>
          <a:srcRect/>
          <a:stretch>
            <a:fillRect/>
          </a:stretch>
        </p:blipFill>
        <p:spPr bwMode="auto">
          <a:xfrm>
            <a:off x="2819400" y="1828800"/>
            <a:ext cx="3886200" cy="4689349"/>
          </a:xfrm>
          <a:prstGeom prst="rect">
            <a:avLst/>
          </a:prstGeom>
          <a:solidFill>
            <a:schemeClr val="tx1"/>
          </a:solidFill>
        </p:spPr>
      </p:pic>
    </p:spTree>
  </p:cSld>
  <p:clrMapOvr>
    <a:masterClrMapping/>
  </p:clrMapOvr>
  <p:transition advClick="0" advTm="20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Dorsal cavity</a:t>
            </a:r>
            <a:endParaRPr lang="en-US" dirty="0"/>
          </a:p>
        </p:txBody>
      </p:sp>
      <p:pic>
        <p:nvPicPr>
          <p:cNvPr id="52226" name="Picture 2" descr="Scheme body cavities-en.svg"/>
          <p:cNvPicPr>
            <a:picLocks noChangeAspect="1" noChangeArrowheads="1"/>
          </p:cNvPicPr>
          <p:nvPr/>
        </p:nvPicPr>
        <p:blipFill>
          <a:blip r:embed="rId3"/>
          <a:srcRect/>
          <a:stretch>
            <a:fillRect/>
          </a:stretch>
        </p:blipFill>
        <p:spPr bwMode="auto">
          <a:xfrm>
            <a:off x="2819400" y="1828800"/>
            <a:ext cx="3886200" cy="4689349"/>
          </a:xfrm>
          <a:prstGeom prst="rect">
            <a:avLst/>
          </a:prstGeom>
          <a:solidFill>
            <a:schemeClr val="tx1"/>
          </a:solidFill>
        </p:spPr>
      </p:pic>
    </p:spTree>
  </p:cSld>
  <p:clrMapOvr>
    <a:masterClrMapping/>
  </p:clrMapOvr>
  <p:transition advClick="0" advTm="20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Regions of the abdomen</a:t>
            </a:r>
            <a:endParaRPr lang="en-US" dirty="0"/>
          </a:p>
        </p:txBody>
      </p:sp>
      <p:pic>
        <p:nvPicPr>
          <p:cNvPr id="51202" name="Picture 2" descr="http://www.barstow.edu/Faculty/rstinson/Human%20Anatomy/A%20First%20Look%20At%20Anatomy_files/slide0074_image066.jpg"/>
          <p:cNvPicPr>
            <a:picLocks noChangeAspect="1" noChangeArrowheads="1"/>
          </p:cNvPicPr>
          <p:nvPr/>
        </p:nvPicPr>
        <p:blipFill>
          <a:blip r:embed="rId3"/>
          <a:srcRect/>
          <a:stretch>
            <a:fillRect/>
          </a:stretch>
        </p:blipFill>
        <p:spPr bwMode="auto">
          <a:xfrm>
            <a:off x="1946988" y="1600200"/>
            <a:ext cx="4606212" cy="4999781"/>
          </a:xfrm>
          <a:prstGeom prst="rect">
            <a:avLst/>
          </a:prstGeom>
          <a:noFill/>
        </p:spPr>
      </p:pic>
    </p:spTree>
  </p:cSld>
  <p:clrMapOvr>
    <a:masterClrMapping/>
  </p:clrMapOvr>
  <p:transition advClick="0" advTm="20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superior</a:t>
            </a:r>
            <a:endParaRPr lang="en-US" dirty="0"/>
          </a:p>
        </p:txBody>
      </p:sp>
      <p:pic>
        <p:nvPicPr>
          <p:cNvPr id="49153" name="Picture 1"/>
          <p:cNvPicPr>
            <a:picLocks noChangeAspect="1" noChangeArrowheads="1"/>
          </p:cNvPicPr>
          <p:nvPr/>
        </p:nvPicPr>
        <p:blipFill>
          <a:blip r:embed="rId3"/>
          <a:srcRect/>
          <a:stretch>
            <a:fillRect/>
          </a:stretch>
        </p:blipFill>
        <p:spPr bwMode="auto">
          <a:xfrm>
            <a:off x="2590800" y="1981200"/>
            <a:ext cx="3505200" cy="3917575"/>
          </a:xfrm>
          <a:prstGeom prst="rect">
            <a:avLst/>
          </a:prstGeom>
          <a:noFill/>
          <a:ln w="9525">
            <a:noFill/>
            <a:miter lim="800000"/>
            <a:headEnd/>
            <a:tailEnd/>
          </a:ln>
          <a:effectLst/>
        </p:spPr>
      </p:pic>
    </p:spTree>
  </p:cSld>
  <p:clrMapOvr>
    <a:masterClrMapping/>
  </p:clrMapOvr>
  <p:transition advClick="0" advTm="20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inferior</a:t>
            </a:r>
            <a:endParaRPr lang="en-US" dirty="0"/>
          </a:p>
        </p:txBody>
      </p:sp>
      <p:pic>
        <p:nvPicPr>
          <p:cNvPr id="50177" name="Picture 1"/>
          <p:cNvPicPr>
            <a:picLocks noChangeAspect="1" noChangeArrowheads="1"/>
          </p:cNvPicPr>
          <p:nvPr/>
        </p:nvPicPr>
        <p:blipFill>
          <a:blip r:embed="rId3"/>
          <a:srcRect/>
          <a:stretch>
            <a:fillRect/>
          </a:stretch>
        </p:blipFill>
        <p:spPr bwMode="auto">
          <a:xfrm>
            <a:off x="2590800" y="1600200"/>
            <a:ext cx="4402667" cy="4851918"/>
          </a:xfrm>
          <a:prstGeom prst="rect">
            <a:avLst/>
          </a:prstGeom>
          <a:noFill/>
          <a:ln w="9525">
            <a:noFill/>
            <a:miter lim="800000"/>
            <a:headEnd/>
            <a:tailEnd/>
          </a:ln>
          <a:effectLst/>
        </p:spPr>
      </p:pic>
    </p:spTree>
  </p:cSld>
  <p:clrMapOvr>
    <a:masterClrMapping/>
  </p:clrMapOvr>
  <p:transition advClick="0" advTm="2000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113</TotalTime>
  <Words>1215</Words>
  <Application>Microsoft Office PowerPoint</Application>
  <PresentationFormat>On-screen Show (4:3)</PresentationFormat>
  <Paragraphs>60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Opulent</vt:lpstr>
      <vt:lpstr>Anatomical position</vt:lpstr>
      <vt:lpstr>Sagittal plane</vt:lpstr>
      <vt:lpstr>Transverse plane</vt:lpstr>
      <vt:lpstr>Frontal plane</vt:lpstr>
      <vt:lpstr>Ventral Cavity</vt:lpstr>
      <vt:lpstr>Dorsal cavity</vt:lpstr>
      <vt:lpstr>Regions of the abdomen</vt:lpstr>
      <vt:lpstr>superior</vt:lpstr>
      <vt:lpstr>inferior</vt:lpstr>
      <vt:lpstr>anterior</vt:lpstr>
      <vt:lpstr>posterior</vt:lpstr>
      <vt:lpstr>medial</vt:lpstr>
      <vt:lpstr>lateral</vt:lpstr>
      <vt:lpstr>intermediate</vt:lpstr>
      <vt:lpstr>proximal</vt:lpstr>
      <vt:lpstr>distal</vt:lpstr>
      <vt:lpstr>internal</vt:lpstr>
      <vt:lpstr>external</vt:lpstr>
      <vt:lpstr>superficial</vt:lpstr>
      <vt:lpstr>deep</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Anatomical position</dc:title>
  <dc:creator>jenni</dc:creator>
  <cp:lastModifiedBy>jenni</cp:lastModifiedBy>
  <cp:revision>14</cp:revision>
  <dcterms:created xsi:type="dcterms:W3CDTF">2011-01-24T13:51:16Z</dcterms:created>
  <dcterms:modified xsi:type="dcterms:W3CDTF">2011-01-24T15:45:06Z</dcterms:modified>
</cp:coreProperties>
</file>