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2" r:id="rId2"/>
    <p:sldId id="293" r:id="rId3"/>
    <p:sldId id="309" r:id="rId4"/>
    <p:sldId id="308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letter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725" autoAdjust="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1104"/>
        <p:guide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D6F1D636-4D7D-40B9-A2F5-5A75135428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9" tIns="45820" rIns="91639" bIns="45820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70AB272A-D1DF-4F8A-AB40-FAA142EA1E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08301-1BAD-4ECB-A12F-1206D9B33EEC}" type="slidenum">
              <a:rPr lang="en-US"/>
              <a:pPr/>
              <a:t>3</a:t>
            </a:fld>
            <a:endParaRPr lang="en-US"/>
          </a:p>
        </p:txBody>
      </p:sp>
      <p:sp>
        <p:nvSpPr>
          <p:cNvPr id="450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2E591-29ED-4EFC-8088-290F7B390F42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8" tIns="45999" rIns="91998" bIns="459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85DB9-E759-4DC7-B6DD-850E80F034BE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8" tIns="45999" rIns="91998" bIns="459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15D39-BFA0-4CC5-88C5-164AE80257AD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8" tIns="45999" rIns="91998" bIns="45999"/>
          <a:lstStyle/>
          <a:p>
            <a:r>
              <a:rPr lang="en-US"/>
              <a:t>Caption (re Coaches) and text (re health care providers) did not match; change OK?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6096000"/>
            <a:ext cx="2057400" cy="700088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00200" y="2130425"/>
            <a:ext cx="7239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7162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8A94B2-0EAE-412F-961E-613589D11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177165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1625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B7A5BD-7321-4E0F-9E8F-25969A02D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FA7E1-02DB-4CB7-BDAB-7FF10924C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75BB9-C2F4-4CBB-9DCF-00D5D88AD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462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462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226199-616E-4400-869F-76FB5C766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FCFCB2-683B-452C-BCF3-703F84567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AD4CD-F1D9-494F-A0E1-EEDC1326E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E29A5-D6BF-4C6F-9586-126A5246B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12BC9-25FC-4759-89D1-54DA0E930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3E8B4-6EF6-4F4B-9BF2-827DC0DBA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</p:spPr>
      </p:pic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 rot="3638180">
            <a:off x="2209800" y="2362200"/>
            <a:ext cx="4038600" cy="4191000"/>
          </a:xfrm>
          <a:prstGeom prst="triangle">
            <a:avLst>
              <a:gd name="adj" fmla="val 50000"/>
            </a:avLst>
          </a:prstGeom>
          <a:solidFill>
            <a:srgbClr val="C66D0F">
              <a:alpha val="1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 rot="4751407">
            <a:off x="6057900" y="419100"/>
            <a:ext cx="4038600" cy="3200400"/>
          </a:xfrm>
          <a:prstGeom prst="triangle">
            <a:avLst>
              <a:gd name="adj" fmla="val 50000"/>
            </a:avLst>
          </a:prstGeom>
          <a:solidFill>
            <a:srgbClr val="1D3E83">
              <a:alpha val="1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46238"/>
            <a:ext cx="701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5225"/>
            <a:ext cx="617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401581-E5A0-4FD0-B63E-1E75191E78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848600" cy="1470025"/>
          </a:xfrm>
        </p:spPr>
        <p:txBody>
          <a:bodyPr/>
          <a:lstStyle/>
          <a:p>
            <a:r>
              <a:rPr lang="en-US"/>
              <a:t>Chapter 1:</a:t>
            </a:r>
            <a:endParaRPr lang="en-US" sz="36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7848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100"/>
              <a:t>Sports Medicine:</a:t>
            </a:r>
            <a:r>
              <a:rPr lang="en-US"/>
              <a:t> The Multidisciplinary Approach </a:t>
            </a:r>
            <a:br>
              <a:rPr lang="en-US"/>
            </a:br>
            <a:r>
              <a:rPr lang="en-US"/>
              <a:t>to Athletic Health Care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F47F6-9D73-42DB-9F9F-DC56DB6C5692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Therapy Assistant</a:t>
            </a:r>
            <a:endParaRPr lang="en-US" sz="36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physical therapy assistant (PTA) works with physical therapists, assisting </a:t>
            </a:r>
            <a:br>
              <a:rPr lang="en-US"/>
            </a:br>
            <a:r>
              <a:rPr lang="en-US"/>
              <a:t>in the development of treatment plans for injured patients.</a:t>
            </a:r>
          </a:p>
          <a:p>
            <a:pPr>
              <a:lnSpc>
                <a:spcPct val="90000"/>
              </a:lnSpc>
            </a:pPr>
            <a:r>
              <a:rPr lang="en-US"/>
              <a:t>Also assist PT with treatment progression documentation &amp; modifying treatments established by PT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CB904-6151-47EC-B4A7-C81B8F0BF4F1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Chiropractor</a:t>
            </a:r>
            <a:endParaRPr lang="en-US" sz="36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chiropractor is a health specialist who provides conservative management of neuromuscular disorders and functional clinical conditions.</a:t>
            </a:r>
          </a:p>
          <a:p>
            <a:r>
              <a:rPr lang="en-US"/>
              <a:t>Spinal manipulation is used instead of drugs or surgery to promote the body’s natural healing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E96E3-B1D8-48BF-A96F-C03CDADDA424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Massage Therapist</a:t>
            </a:r>
            <a:endParaRPr lang="en-US" sz="36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massage therapist works with physicians, nurses, and physical therapists to promote health and </a:t>
            </a:r>
            <a:br>
              <a:rPr lang="en-US"/>
            </a:br>
            <a:r>
              <a:rPr lang="en-US"/>
              <a:t>healing and to help manage stress.</a:t>
            </a:r>
          </a:p>
          <a:p>
            <a:r>
              <a:rPr lang="en-US"/>
              <a:t>One of oldest methods of providing relief of pain &amp; discomfort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675BEA-6FD1-4D41-8D83-F520445E0E05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467600" cy="1143000"/>
          </a:xfrm>
        </p:spPr>
        <p:txBody>
          <a:bodyPr/>
          <a:lstStyle/>
          <a:p>
            <a:r>
              <a:rPr lang="en-US"/>
              <a:t>Certified Strength &amp; </a:t>
            </a:r>
            <a:br>
              <a:rPr lang="en-US"/>
            </a:br>
            <a:r>
              <a:rPr lang="en-US"/>
              <a:t>Conditioning Specialists</a:t>
            </a:r>
            <a:endParaRPr lang="en-US" sz="36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certified strength and conditioning specialist (CSCS) designs and implements safe and effective strength and conditioning programs.</a:t>
            </a:r>
          </a:p>
          <a:p>
            <a:r>
              <a:rPr lang="en-US"/>
              <a:t>Found in organized sports, colleges,sports performance centers, and some elite fitness facilities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44F7D-77F8-4B46-A119-B0A71658200F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NSCA-CPT</a:t>
            </a:r>
            <a:endParaRPr lang="en-US" sz="36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467600" cy="4525963"/>
          </a:xfrm>
        </p:spPr>
        <p:txBody>
          <a:bodyPr/>
          <a:lstStyle/>
          <a:p>
            <a:r>
              <a:rPr lang="en-US"/>
              <a:t>A National Strength and Conditioning Association Certified Personal Trainer (NSCA-CPT) designs and implements </a:t>
            </a:r>
            <a:br>
              <a:rPr lang="en-US"/>
            </a:br>
            <a:r>
              <a:rPr lang="en-US"/>
              <a:t>safe and effective strength and conditioning programs for individual clients.</a:t>
            </a:r>
          </a:p>
          <a:p>
            <a:r>
              <a:rPr lang="en-US"/>
              <a:t>ACSM also certifies personal trainers and fitness instructors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AE69B-0505-481D-953A-21CC000582B2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Nutritionist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sports nutritionist designs special diets capable of enhancing athletic performance.</a:t>
            </a:r>
          </a:p>
          <a:p>
            <a:r>
              <a:rPr lang="en-US"/>
              <a:t>Proper diet can result in better performance.</a:t>
            </a:r>
          </a:p>
          <a:p>
            <a:r>
              <a:rPr lang="en-US"/>
              <a:t>Also instruct athletes on supplements and dietary aids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F9FA3-91EA-4433-80C7-BAE7CE851C7E}" type="slidenum">
              <a:rPr lang="en-US"/>
              <a:pPr/>
              <a:t>16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Psychologist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sports psychologist works with athletes who are recovering from serious injury, giving emotional support and helping with goal-setting and motivation.</a:t>
            </a:r>
          </a:p>
          <a:p>
            <a:r>
              <a:rPr lang="en-US"/>
              <a:t>Found in clinical settings, educational institutions, private practice, &amp; professional sports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F34E67-32C4-42C9-9052-9783A1CA012E}" type="slidenum">
              <a:rPr lang="en-US"/>
              <a:pPr/>
              <a:t>17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162800" cy="1600200"/>
          </a:xfrm>
        </p:spPr>
        <p:txBody>
          <a:bodyPr/>
          <a:lstStyle/>
          <a:p>
            <a:r>
              <a:rPr lang="en-US"/>
              <a:t>The Role of Health Care Providers in the Athlete’s Circle of Care</a:t>
            </a:r>
            <a:endParaRPr lang="en-US" sz="36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49475"/>
            <a:ext cx="7010400" cy="3382963"/>
          </a:xfrm>
        </p:spPr>
        <p:txBody>
          <a:bodyPr/>
          <a:lstStyle/>
          <a:p>
            <a:r>
              <a:rPr lang="en-US"/>
              <a:t>The primary role of the health care providers involved in the care of athletes is to promote lifelong fitness and wellness, and to encourage prevention of illness </a:t>
            </a:r>
            <a:br>
              <a:rPr lang="en-US"/>
            </a:br>
            <a:r>
              <a:rPr lang="en-US"/>
              <a:t>and injury.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E0D745-29EC-4E40-AF05-5DD2041B5792}" type="slidenum">
              <a:rPr lang="en-US"/>
              <a:pPr/>
              <a:t>18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62800" cy="1143000"/>
          </a:xfrm>
        </p:spPr>
        <p:txBody>
          <a:bodyPr/>
          <a:lstStyle/>
          <a:p>
            <a:r>
              <a:rPr lang="en-US"/>
              <a:t>The Role of Parents in the </a:t>
            </a:r>
            <a:br>
              <a:rPr lang="en-US"/>
            </a:br>
            <a:r>
              <a:rPr lang="en-US"/>
              <a:t>Athlete’s Circle of Care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46238"/>
            <a:ext cx="7010400" cy="3276600"/>
          </a:xfrm>
        </p:spPr>
        <p:txBody>
          <a:bodyPr/>
          <a:lstStyle/>
          <a:p>
            <a:r>
              <a:rPr lang="en-US"/>
              <a:t>Parents should maintain open communication with the athletic training staff regarding injury risk, athletic development, proper nutrition, and treatment of injuries.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F84E81-FBEF-4EA9-931A-5DCE4A2F8735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Medicine</a:t>
            </a:r>
            <a:endParaRPr lang="en-US" sz="36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multidisciplinary approach to health care for those seriously involved in exercise and sport</a:t>
            </a:r>
          </a:p>
          <a:p>
            <a:r>
              <a:rPr lang="en-US"/>
              <a:t>Health care professionals from many disciplines are involved in the care of the athlete.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DDE774-9B44-43D1-82C6-DCA26841EC0B}" type="slidenum">
              <a:rPr lang="en-US"/>
              <a:pPr/>
              <a:t>3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Medicine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First recognized as a specialty in the 20</a:t>
            </a:r>
            <a:r>
              <a:rPr lang="en-US" sz="2800" baseline="30000"/>
              <a:t>th</a:t>
            </a:r>
            <a:r>
              <a:rPr lang="en-US" sz="2800"/>
              <a:t> century</a:t>
            </a:r>
          </a:p>
          <a:p>
            <a:r>
              <a:rPr lang="en-US" sz="2800"/>
              <a:t>American College of Sports Medicine (1954) promotes broadly trained physicians as an athlete’s first contact when treating an injury</a:t>
            </a:r>
          </a:p>
          <a:p>
            <a:r>
              <a:rPr lang="en-US" sz="2800"/>
              <a:t>True sports medicine specialists have training that allows them to specifically address the needs of the athlete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47AA6D-D0CE-48F9-AC5B-E9ED73D35D4F}" type="slidenum">
              <a:rPr lang="en-US"/>
              <a:pPr/>
              <a:t>4</a:t>
            </a:fld>
            <a:endParaRPr lang="en-US"/>
          </a:p>
        </p:txBody>
      </p:sp>
      <p:pic>
        <p:nvPicPr>
          <p:cNvPr id="446468" name="Picture 4" descr="MCj031108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148055">
            <a:off x="3048000" y="914400"/>
            <a:ext cx="46053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6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74638"/>
            <a:ext cx="7086600" cy="1143000"/>
          </a:xfrm>
        </p:spPr>
        <p:txBody>
          <a:bodyPr/>
          <a:lstStyle/>
          <a:p>
            <a:r>
              <a:rPr lang="en-US"/>
              <a:t>Sports Medicine Umbrella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5410200" y="2819400"/>
            <a:ext cx="29718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Injury Prevention &amp; Recognition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Practice of Medicine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/>
              <a:t>Physician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/>
              <a:t>Physician Assistant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Physical Therapy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/>
              <a:t>Physical Therapist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/>
              <a:t>Physical Therapist Asst.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Athletic Training</a:t>
            </a: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2057400" y="2895600"/>
            <a:ext cx="266700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u="sng"/>
              <a:t>Human Performance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Exercise Physiology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Biomechanics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Sport Psychology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Strength &amp; Conditioning Specialist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Nutritionist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Massage Therapist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3A3D6-9300-4960-A895-945F621D2949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Athlete’s Circle of Care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46238"/>
            <a:ext cx="6781800" cy="4297362"/>
          </a:xfrm>
        </p:spPr>
        <p:txBody>
          <a:bodyPr/>
          <a:lstStyle/>
          <a:p>
            <a:r>
              <a:rPr lang="en-US"/>
              <a:t>Those individuals involved in the </a:t>
            </a:r>
            <a:br>
              <a:rPr lang="en-US"/>
            </a:br>
            <a:r>
              <a:rPr lang="en-US"/>
              <a:t>care of the athlete</a:t>
            </a:r>
          </a:p>
          <a:p>
            <a:pPr lvl="1"/>
            <a:r>
              <a:rPr lang="en-US"/>
              <a:t>Includes sports medicine professionals</a:t>
            </a:r>
          </a:p>
          <a:p>
            <a:pPr lvl="1"/>
            <a:r>
              <a:rPr lang="en-US"/>
              <a:t>Others associated with athletics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FFC5E-463D-4B3E-8403-7DCAC59B6450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Doctor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physician specializing in sports medicine who helps the athlete maximize function and minimize time away from the sport</a:t>
            </a:r>
          </a:p>
          <a:p>
            <a:r>
              <a:rPr lang="en-US"/>
              <a:t>Promote lifelong fitness &amp; wellness</a:t>
            </a:r>
          </a:p>
          <a:p>
            <a:r>
              <a:rPr lang="en-US"/>
              <a:t>Have 2 years additional training through accredited subspecialty programs in sports medicine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260200-FA0F-4D69-A10F-18C7860DA700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Doctor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primary physician involved in </a:t>
            </a:r>
            <a:br>
              <a:rPr lang="en-US"/>
            </a:br>
            <a:r>
              <a:rPr lang="en-US"/>
              <a:t>the athlete’s care</a:t>
            </a:r>
          </a:p>
          <a:p>
            <a:pPr>
              <a:lnSpc>
                <a:spcPct val="90000"/>
              </a:lnSpc>
            </a:pPr>
            <a:r>
              <a:rPr lang="en-US"/>
              <a:t>Family doctors have the athlete’s complete history and are in a better position than team doctors to supervise long-term care.</a:t>
            </a:r>
          </a:p>
          <a:p>
            <a:pPr>
              <a:lnSpc>
                <a:spcPct val="90000"/>
              </a:lnSpc>
            </a:pPr>
            <a:r>
              <a:rPr lang="en-US"/>
              <a:t>Balance of care between team and family doctors provide complete info &amp; treatment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F3B0B-F7F3-41EA-94FD-D33363BE669D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 Assistant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physician assistant (PA) works interdependently with a physician to provide diagnostic and therapeutic care.</a:t>
            </a:r>
          </a:p>
          <a:p>
            <a:r>
              <a:rPr lang="en-US" sz="2800"/>
              <a:t>Provides the extension of consumer access to health services</a:t>
            </a:r>
          </a:p>
          <a:p>
            <a:r>
              <a:rPr lang="en-US" sz="2800"/>
              <a:t>Duties include diagnostic and therapeutic patient care</a:t>
            </a:r>
          </a:p>
          <a:p>
            <a:r>
              <a:rPr lang="en-US" sz="2800"/>
              <a:t>In most states, able to write prescriptions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53770-6A4E-4ADE-B735-5C69B570B137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Therapist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physical therapist (PT) is </a:t>
            </a:r>
            <a:br>
              <a:rPr lang="en-US" sz="2800"/>
            </a:br>
            <a:r>
              <a:rPr lang="en-US" sz="2800"/>
              <a:t>responsible for performing treatments such as therapeutic exercises, hydrotherapy, and electrotherapy.</a:t>
            </a:r>
          </a:p>
          <a:p>
            <a:r>
              <a:rPr lang="en-US" sz="2800"/>
              <a:t>Can also specialize in other areas: pediatrics, orthopedics, aquatic therapy, wound care, women’s health</a:t>
            </a:r>
          </a:p>
          <a:p>
            <a:r>
              <a:rPr lang="en-US" sz="2800"/>
              <a:t>Found in hospitals, schools, fitness facilities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740</Words>
  <Application>Microsoft PowerPoint</Application>
  <PresentationFormat>Letter Paper (8.5x11 in)</PresentationFormat>
  <Paragraphs>111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Default Design</vt:lpstr>
      <vt:lpstr>Chapter 1:</vt:lpstr>
      <vt:lpstr>Sports Medicine</vt:lpstr>
      <vt:lpstr>Sports Medicine</vt:lpstr>
      <vt:lpstr>Sports Medicine Umbrella</vt:lpstr>
      <vt:lpstr>Athlete’s Circle of Care</vt:lpstr>
      <vt:lpstr>Team Doctor</vt:lpstr>
      <vt:lpstr>Family Doctor</vt:lpstr>
      <vt:lpstr>Physician Assistant</vt:lpstr>
      <vt:lpstr>Physical Therapist</vt:lpstr>
      <vt:lpstr>Physical Therapy Assistant</vt:lpstr>
      <vt:lpstr>Chiropractor</vt:lpstr>
      <vt:lpstr>Massage Therapist</vt:lpstr>
      <vt:lpstr>Certified Strength &amp;  Conditioning Specialists</vt:lpstr>
      <vt:lpstr>NSCA-CPT</vt:lpstr>
      <vt:lpstr>Sports Nutritionist</vt:lpstr>
      <vt:lpstr>Sports Psychologist</vt:lpstr>
      <vt:lpstr>The Role of Health Care Providers in the Athlete’s Circle of Care</vt:lpstr>
      <vt:lpstr>The Role of Parents in the  Athlete’s Circle of Care </vt:lpstr>
    </vt:vector>
  </TitlesOfParts>
  <Company>Delmar Thomson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ashleyc.yewcic</cp:lastModifiedBy>
  <cp:revision>72</cp:revision>
  <dcterms:created xsi:type="dcterms:W3CDTF">2002-12-18T20:40:50Z</dcterms:created>
  <dcterms:modified xsi:type="dcterms:W3CDTF">2013-06-12T13:46:25Z</dcterms:modified>
</cp:coreProperties>
</file>