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61" r:id="rId3"/>
    <p:sldId id="262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FF99"/>
    <a:srgbClr val="0F0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2407504-4BD5-4148-BF2E-C738E6A6C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A2894-E3C0-4856-B2BD-E4CE0F7B4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DEE19-66E8-4299-86F1-C98E75667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DFF143C-27F4-4EC9-9DCB-7AFE07E9E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0777-02FE-4C3E-8D41-9A94F4B12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F2C1-2B36-4746-972A-9DC8F422D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CE04-39D7-4437-9A60-D224F204D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75EC-A32E-4D69-9628-E990187EA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2C3AD-BC52-4A47-9074-75B2DD418F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FD111-B849-4917-BCAF-83F665DFA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A0BE-F4E0-4570-A336-B5D0B9FA2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E8C8-303E-4403-9CE4-60492DEE0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898ECC34-EA95-4670-8AF6-64632FF8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1525"/>
            <a:ext cx="7772400" cy="1192213"/>
          </a:xfrm>
        </p:spPr>
        <p:txBody>
          <a:bodyPr/>
          <a:lstStyle/>
          <a:p>
            <a:r>
              <a:rPr lang="en-US"/>
              <a:t>Body Movements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pPr marL="577850"/>
            <a:r>
              <a:rPr lang="en-US"/>
              <a:t>Special Movements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8839200" cy="4498975"/>
          </a:xfrm>
        </p:spPr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Supination</a:t>
            </a:r>
          </a:p>
          <a:p>
            <a:pPr marL="795338" lvl="1" indent="-284163"/>
            <a:r>
              <a:rPr lang="en-US" sz="2400"/>
              <a:t>Forearm rotates laterally so palm faces up (anterior)</a:t>
            </a:r>
          </a:p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Pronation</a:t>
            </a:r>
          </a:p>
          <a:p>
            <a:pPr marL="795338" lvl="1" indent="-284163"/>
            <a:r>
              <a:rPr lang="en-US" sz="2400"/>
              <a:t>Forearm rotates medially so palm faces down (posterior)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973" t="3668" r="7079" b="11586"/>
          <a:stretch>
            <a:fillRect/>
          </a:stretch>
        </p:blipFill>
        <p:spPr>
          <a:xfrm>
            <a:off x="1828800" y="2895600"/>
            <a:ext cx="5638800" cy="38068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1143000"/>
          </a:xfrm>
        </p:spPr>
        <p:txBody>
          <a:bodyPr/>
          <a:lstStyle/>
          <a:p>
            <a:pPr marL="577850"/>
            <a:r>
              <a:rPr lang="en-US"/>
              <a:t>Special Movements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90600"/>
            <a:ext cx="8308975" cy="4498975"/>
          </a:xfrm>
        </p:spPr>
        <p:txBody>
          <a:bodyPr/>
          <a:lstStyle/>
          <a:p>
            <a:pPr marL="284163" indent="-284163"/>
            <a:r>
              <a:rPr lang="en-US" sz="2800"/>
              <a:t>Opposition</a:t>
            </a:r>
          </a:p>
          <a:p>
            <a:pPr marL="795338" lvl="1" indent="-284163"/>
            <a:r>
              <a:rPr lang="en-US" sz="2400"/>
              <a:t>Move thumb to touch the tips of other fingers on the same hand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232" t="4532" r="14232" b="10677"/>
          <a:stretch>
            <a:fillRect/>
          </a:stretch>
        </p:blipFill>
        <p:spPr>
          <a:xfrm>
            <a:off x="1905000" y="2438400"/>
            <a:ext cx="5638800" cy="41036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/>
              <a:t>Types of Ordinary Body Movements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US">
                <a:solidFill>
                  <a:srgbClr val="99FF99"/>
                </a:solidFill>
              </a:rPr>
              <a:t>Flexion</a:t>
            </a:r>
          </a:p>
          <a:p>
            <a:pPr marL="795338" lvl="1" indent="-284163"/>
            <a:r>
              <a:rPr lang="en-US"/>
              <a:t>Decreases the angle of the joint</a:t>
            </a:r>
          </a:p>
          <a:p>
            <a:pPr marL="795338" lvl="1" indent="-284163"/>
            <a:r>
              <a:rPr lang="en-US"/>
              <a:t>Brings two bones closer together</a:t>
            </a:r>
          </a:p>
          <a:p>
            <a:pPr marL="795338" lvl="1" indent="-284163"/>
            <a:r>
              <a:rPr lang="en-US"/>
              <a:t>Typical of hinge joints like knee and elbow</a:t>
            </a:r>
          </a:p>
          <a:p>
            <a:pPr marL="284163" indent="-284163"/>
            <a:r>
              <a:rPr lang="en-US">
                <a:solidFill>
                  <a:srgbClr val="99FF99"/>
                </a:solidFill>
              </a:rPr>
              <a:t>Extension</a:t>
            </a:r>
          </a:p>
          <a:p>
            <a:pPr marL="795338" lvl="1" indent="-284163"/>
            <a:r>
              <a:rPr lang="en-US"/>
              <a:t>Opposite of flexion</a:t>
            </a:r>
          </a:p>
          <a:p>
            <a:pPr marL="795338" lvl="1" indent="-284163"/>
            <a:r>
              <a:rPr lang="en-US"/>
              <a:t>Increases angle between two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/>
              <a:t>Types of Ordinary Body Movements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039" t="1152" r="1021" b="6294"/>
          <a:stretch>
            <a:fillRect/>
          </a:stretch>
        </p:blipFill>
        <p:spPr bwMode="auto">
          <a:xfrm>
            <a:off x="685800" y="1524000"/>
            <a:ext cx="7848600" cy="5137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/>
              <a:t>Types of Ordinary Body Movements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l="6609" t="3387" r="6587" b="8145"/>
          <a:stretch>
            <a:fillRect/>
          </a:stretch>
        </p:blipFill>
        <p:spPr bwMode="auto">
          <a:xfrm>
            <a:off x="457200" y="1828800"/>
            <a:ext cx="4724400" cy="4160838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86400" y="2971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FF99"/>
                </a:solidFill>
              </a:rPr>
              <a:t>Hyperextension</a:t>
            </a:r>
            <a:r>
              <a:rPr lang="en-US" sz="2400"/>
              <a:t>:  results when angle is &gt; 180 </a:t>
            </a:r>
            <a:r>
              <a:rPr lang="en-US" sz="2400">
                <a:cs typeface="Tahoma" pitchFamily="34" charset="0"/>
              </a:rPr>
              <a:t>̊</a:t>
            </a:r>
            <a:r>
              <a:rPr lang="en-US">
                <a:cs typeface="Tahoma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1143000"/>
          </a:xfrm>
        </p:spPr>
        <p:txBody>
          <a:bodyPr/>
          <a:lstStyle/>
          <a:p>
            <a:pPr marL="577850"/>
            <a:r>
              <a:rPr lang="en-US" sz="4000"/>
              <a:t>Types of Ordinary Body Movements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Rotation</a:t>
            </a:r>
          </a:p>
          <a:p>
            <a:pPr marL="795338" lvl="1" indent="-284163"/>
            <a:r>
              <a:rPr lang="en-US" sz="2400"/>
              <a:t>Movement of a bone around its longitudinal axis</a:t>
            </a:r>
          </a:p>
          <a:p>
            <a:pPr marL="795338" lvl="1" indent="-284163"/>
            <a:r>
              <a:rPr lang="en-US" sz="2400"/>
              <a:t>Common in ball-and-socket joints</a:t>
            </a:r>
          </a:p>
          <a:p>
            <a:pPr marL="795338" lvl="1" indent="-284163"/>
            <a:r>
              <a:rPr lang="en-US" sz="2400"/>
              <a:t>Example is when you move atlas around the axis vertebra (shake your head “no”)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56" t="1215" r="2556" b="4761"/>
          <a:stretch>
            <a:fillRect/>
          </a:stretch>
        </p:blipFill>
        <p:spPr>
          <a:xfrm>
            <a:off x="4648200" y="914400"/>
            <a:ext cx="4214813" cy="5791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577850"/>
            <a:r>
              <a:rPr lang="en-US" sz="4000"/>
              <a:t>Types of Ordinary Body Movements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447800"/>
            <a:ext cx="4194175" cy="4498975"/>
          </a:xfrm>
        </p:spPr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Abduction</a:t>
            </a:r>
          </a:p>
          <a:p>
            <a:pPr marL="795338" lvl="1" indent="-284163"/>
            <a:r>
              <a:rPr lang="en-US" sz="2400"/>
              <a:t>Movement of a limb away from the midline</a:t>
            </a:r>
          </a:p>
          <a:p>
            <a:pPr marL="795338" lvl="1" indent="-284163">
              <a:buFont typeface="Wingdings" pitchFamily="2" charset="2"/>
              <a:buNone/>
            </a:pPr>
            <a:endParaRPr lang="en-US" sz="2400"/>
          </a:p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Adduction</a:t>
            </a:r>
          </a:p>
          <a:p>
            <a:pPr marL="795338" lvl="1" indent="-284163"/>
            <a:r>
              <a:rPr lang="en-US" sz="2400"/>
              <a:t>Opposite of abduction</a:t>
            </a:r>
          </a:p>
          <a:p>
            <a:pPr marL="795338" lvl="1" indent="-284163"/>
            <a:r>
              <a:rPr lang="en-US" sz="2400"/>
              <a:t>Movement of a limb toward the midline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906" t="2357" r="6876" b="5907"/>
          <a:stretch>
            <a:fillRect/>
          </a:stretch>
        </p:blipFill>
        <p:spPr>
          <a:xfrm>
            <a:off x="4419600" y="1066800"/>
            <a:ext cx="4643438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1143000"/>
          </a:xfrm>
        </p:spPr>
        <p:txBody>
          <a:bodyPr/>
          <a:lstStyle/>
          <a:p>
            <a:pPr marL="577850"/>
            <a:r>
              <a:rPr lang="en-US" sz="4000"/>
              <a:t>Types of Ordinary Body Movements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Circumduction</a:t>
            </a:r>
          </a:p>
          <a:p>
            <a:pPr marL="795338" lvl="1" indent="-284163"/>
            <a:r>
              <a:rPr lang="en-US" sz="2400"/>
              <a:t>Combination of flexion, extension, abduction, and adduction</a:t>
            </a:r>
          </a:p>
          <a:p>
            <a:pPr marL="795338" lvl="1" indent="-284163"/>
            <a:r>
              <a:rPr lang="en-US" sz="2400"/>
              <a:t>Common in ball-and-socket joints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906" t="2357" r="6876" b="5907"/>
          <a:stretch>
            <a:fillRect/>
          </a:stretch>
        </p:blipFill>
        <p:spPr>
          <a:xfrm>
            <a:off x="4572000" y="1066800"/>
            <a:ext cx="4459288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/>
              <a:t>Special Movements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600200"/>
            <a:ext cx="4194175" cy="4498975"/>
          </a:xfrm>
        </p:spPr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Dorsiflexion</a:t>
            </a:r>
          </a:p>
          <a:p>
            <a:pPr marL="795338" lvl="1" indent="-284163"/>
            <a:r>
              <a:rPr lang="en-US" sz="2400"/>
              <a:t>Lifting the foot so that the superior surface approaches the shin</a:t>
            </a:r>
          </a:p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Plantar flexion</a:t>
            </a:r>
          </a:p>
          <a:p>
            <a:pPr marL="795338" lvl="1" indent="-284163"/>
            <a:r>
              <a:rPr lang="en-US" sz="2400"/>
              <a:t>Depressing the foot (pointing the toes)</a:t>
            </a:r>
          </a:p>
          <a:p>
            <a:pPr marL="795338" lvl="1" indent="-284163"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012" t="3595" r="8990" b="8331"/>
          <a:stretch>
            <a:fillRect/>
          </a:stretch>
        </p:blipFill>
        <p:spPr>
          <a:xfrm>
            <a:off x="4191000" y="1676400"/>
            <a:ext cx="4800600" cy="41338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/>
              <a:t>Special Movements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965575" cy="4572000"/>
          </a:xfrm>
        </p:spPr>
        <p:txBody>
          <a:bodyPr/>
          <a:lstStyle/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Inversion</a:t>
            </a:r>
          </a:p>
          <a:p>
            <a:pPr marL="795338" lvl="1" indent="-284163"/>
            <a:r>
              <a:rPr lang="en-US" sz="2400"/>
              <a:t>Turn sole of foot medially</a:t>
            </a:r>
          </a:p>
          <a:p>
            <a:pPr marL="284163" indent="-284163"/>
            <a:r>
              <a:rPr lang="en-US" sz="2800">
                <a:solidFill>
                  <a:srgbClr val="99FF99"/>
                </a:solidFill>
              </a:rPr>
              <a:t>Eversion</a:t>
            </a:r>
          </a:p>
          <a:p>
            <a:pPr marL="795338" lvl="1" indent="-284163"/>
            <a:r>
              <a:rPr lang="en-US" sz="2400"/>
              <a:t>Turn sole of foot laterally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973" t="3595" r="7973" b="10712"/>
          <a:stretch>
            <a:fillRect/>
          </a:stretch>
        </p:blipFill>
        <p:spPr>
          <a:xfrm>
            <a:off x="3657600" y="1524000"/>
            <a:ext cx="5257800" cy="39497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59</TotalTime>
  <Words>213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Compass</vt:lpstr>
      <vt:lpstr>Body Movements</vt:lpstr>
      <vt:lpstr>Types of Ordinary Body Movements</vt:lpstr>
      <vt:lpstr>Types of Ordinary Body Movements</vt:lpstr>
      <vt:lpstr>Types of Ordinary Body Movements</vt:lpstr>
      <vt:lpstr>Types of Ordinary Body Movements</vt:lpstr>
      <vt:lpstr>Types of Ordinary Body Movements</vt:lpstr>
      <vt:lpstr>Types of Ordinary Body Movements</vt:lpstr>
      <vt:lpstr>Special Movements</vt:lpstr>
      <vt:lpstr>Special Movements</vt:lpstr>
      <vt:lpstr>Special Movements</vt:lpstr>
      <vt:lpstr>Special Movements</vt:lpstr>
    </vt:vector>
  </TitlesOfParts>
  <Company>Mesa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Movements</dc:title>
  <dc:creator>MPS</dc:creator>
  <cp:lastModifiedBy>ashleyc.yewcic</cp:lastModifiedBy>
  <cp:revision>4</cp:revision>
  <dcterms:created xsi:type="dcterms:W3CDTF">2009-01-08T15:31:17Z</dcterms:created>
  <dcterms:modified xsi:type="dcterms:W3CDTF">2013-09-25T15:09:57Z</dcterms:modified>
</cp:coreProperties>
</file>