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74" r:id="rId6"/>
    <p:sldId id="275" r:id="rId7"/>
    <p:sldId id="260" r:id="rId8"/>
    <p:sldId id="261" r:id="rId9"/>
    <p:sldId id="262" r:id="rId10"/>
    <p:sldId id="263" r:id="rId11"/>
    <p:sldId id="264" r:id="rId12"/>
    <p:sldId id="265" r:id="rId13"/>
    <p:sldId id="276" r:id="rId14"/>
    <p:sldId id="266" r:id="rId15"/>
    <p:sldId id="267" r:id="rId16"/>
    <p:sldId id="268" r:id="rId17"/>
    <p:sldId id="269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70" r:id="rId32"/>
    <p:sldId id="271" r:id="rId33"/>
    <p:sldId id="290" r:id="rId34"/>
    <p:sldId id="272" r:id="rId35"/>
  </p:sldIdLst>
  <p:sldSz cx="9144000" cy="6858000" type="screen4x3"/>
  <p:notesSz cx="6856413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358" autoAdjust="0"/>
    <p:restoredTop sz="94660"/>
  </p:normalViewPr>
  <p:slideViewPr>
    <p:cSldViewPr>
      <p:cViewPr varScale="1">
        <p:scale>
          <a:sx n="75" d="100"/>
          <a:sy n="75" d="100"/>
        </p:scale>
        <p:origin x="-468" y="-84"/>
      </p:cViewPr>
      <p:guideLst>
        <p:guide orient="horz" pos="1104"/>
        <p:guide pos="10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3E033A72-F11A-4B81-B0B2-88089766F7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1837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4813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4407A791-B965-4CE4-A061-39FA58AB29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C45F24-113D-46CA-8727-B9B39DDADB98}" type="slidenum">
              <a:rPr lang="en-US"/>
              <a:pPr/>
              <a:t>3</a:t>
            </a:fld>
            <a:endParaRPr lang="en-US"/>
          </a:p>
        </p:txBody>
      </p:sp>
      <p:sp>
        <p:nvSpPr>
          <p:cNvPr id="4495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7288" y="681038"/>
            <a:ext cx="4541837" cy="34067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95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14825"/>
            <a:ext cx="5484813" cy="4087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FFA85-90BC-48C8-A110-61B5A410E4A6}" type="slidenum">
              <a:rPr lang="en-US"/>
              <a:pPr/>
              <a:t>4</a:t>
            </a:fld>
            <a:endParaRPr lang="en-US"/>
          </a:p>
        </p:txBody>
      </p:sp>
      <p:sp>
        <p:nvSpPr>
          <p:cNvPr id="4515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7288" y="681038"/>
            <a:ext cx="4541837" cy="34067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15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14825"/>
            <a:ext cx="5484813" cy="4087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03" name="Picture 7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6096000"/>
            <a:ext cx="2057400" cy="700088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600200" y="2130425"/>
            <a:ext cx="7239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886200"/>
            <a:ext cx="7162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308828-918A-45B9-9926-4C18D4F2F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74638"/>
            <a:ext cx="177165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274638"/>
            <a:ext cx="516255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D85E7E-9EC4-45A2-9E73-9836CB426B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646238"/>
            <a:ext cx="34290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57800" y="1646238"/>
            <a:ext cx="34290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245225"/>
            <a:ext cx="61722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696200" y="6245225"/>
            <a:ext cx="990600" cy="476250"/>
          </a:xfrm>
        </p:spPr>
        <p:txBody>
          <a:bodyPr/>
          <a:lstStyle>
            <a:lvl1pPr>
              <a:defRPr/>
            </a:lvl1pPr>
          </a:lstStyle>
          <a:p>
            <a:fld id="{BF2F6A20-673D-48B4-9471-8D9D48FF1D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676400" y="1646238"/>
            <a:ext cx="34290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0" y="1646238"/>
            <a:ext cx="34290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245225"/>
            <a:ext cx="61722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696200" y="6245225"/>
            <a:ext cx="990600" cy="476250"/>
          </a:xfrm>
        </p:spPr>
        <p:txBody>
          <a:bodyPr/>
          <a:lstStyle>
            <a:lvl1pPr>
              <a:defRPr/>
            </a:lvl1pPr>
          </a:lstStyle>
          <a:p>
            <a:fld id="{D923A693-1D21-4CE6-9DF9-0ADA298DF5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0415E4-06D5-4EBB-A009-E25210FE0B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18A659-4193-4EBE-BCBA-F0ABBD723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46238"/>
            <a:ext cx="3429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46238"/>
            <a:ext cx="34290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9B800A-D48E-45E1-9F36-7FFF05FC19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60F010-92E0-4CAC-BFD8-7321CEDCE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813771-C4F7-42C1-837D-5E494AB47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87A5F3-2955-4DDE-9BC5-376611CD9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DBC7BD-36FB-4F8D-BC9B-A05F792E2D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B6968C-7505-4EF7-A837-AF57861414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</p:spPr>
      </p:pic>
      <p:sp>
        <p:nvSpPr>
          <p:cNvPr id="1036" name="AutoShape 12"/>
          <p:cNvSpPr>
            <a:spLocks noChangeArrowheads="1"/>
          </p:cNvSpPr>
          <p:nvPr userDrawn="1"/>
        </p:nvSpPr>
        <p:spPr bwMode="auto">
          <a:xfrm rot="3638180">
            <a:off x="2209800" y="2362200"/>
            <a:ext cx="4038600" cy="4191000"/>
          </a:xfrm>
          <a:prstGeom prst="triangle">
            <a:avLst>
              <a:gd name="adj" fmla="val 50000"/>
            </a:avLst>
          </a:prstGeom>
          <a:solidFill>
            <a:srgbClr val="C66D0F">
              <a:alpha val="1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AutoShape 13"/>
          <p:cNvSpPr>
            <a:spLocks noChangeArrowheads="1"/>
          </p:cNvSpPr>
          <p:nvPr userDrawn="1"/>
        </p:nvSpPr>
        <p:spPr bwMode="auto">
          <a:xfrm rot="4751407">
            <a:off x="6057900" y="419100"/>
            <a:ext cx="4038600" cy="3200400"/>
          </a:xfrm>
          <a:prstGeom prst="triangle">
            <a:avLst>
              <a:gd name="adj" fmla="val 50000"/>
            </a:avLst>
          </a:prstGeom>
          <a:solidFill>
            <a:srgbClr val="1D3E83">
              <a:alpha val="1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74638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46238"/>
            <a:ext cx="7010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245225"/>
            <a:ext cx="6172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5225"/>
            <a:ext cx="990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A99832-A195-4399-9723-36562DDF96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/imgres?imgurl=http://www.thepragmaticchef.com/TPC-images/pittsburgh_steelers_logo1030104.gif&amp;imgrefurl=http://www.thepragmaticchef.com/archives/2009/01/&amp;usg=__JH1hIrNjVkSSNtQkSM7Ab1ZjatE=&amp;h=300&amp;w=300&amp;sz=8&amp;hl=en&amp;start=14&amp;tbnid=o8COKodXLgqFtM:&amp;tbnh=116&amp;tbnw=116&amp;prev=/images%3Fq%3Dsteelers%26gbv%3D2%26hl%3Den%26safe%3Dactive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130425"/>
            <a:ext cx="7848600" cy="1470025"/>
          </a:xfrm>
        </p:spPr>
        <p:txBody>
          <a:bodyPr/>
          <a:lstStyle/>
          <a:p>
            <a:r>
              <a:rPr lang="en-US"/>
              <a:t>Chapter 2: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772400" cy="1752600"/>
          </a:xfrm>
        </p:spPr>
        <p:txBody>
          <a:bodyPr/>
          <a:lstStyle/>
          <a:p>
            <a:r>
              <a:rPr lang="en-US"/>
              <a:t>Athletic Training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F6CD1-F560-42B2-B00D-E088C895FDC8}" type="slidenum">
              <a:rPr lang="en-US"/>
              <a:pPr/>
              <a:t>10</a:t>
            </a:fld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038" y="274638"/>
            <a:ext cx="6862762" cy="1143000"/>
          </a:xfrm>
        </p:spPr>
        <p:txBody>
          <a:bodyPr/>
          <a:lstStyle/>
          <a:p>
            <a:r>
              <a:rPr lang="en-US"/>
              <a:t>Tasks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00200"/>
            <a:ext cx="7162800" cy="4648200"/>
          </a:xfrm>
        </p:spPr>
        <p:txBody>
          <a:bodyPr/>
          <a:lstStyle/>
          <a:p>
            <a:r>
              <a:rPr lang="en-US"/>
              <a:t>Certified athletic trainer duties include</a:t>
            </a:r>
          </a:p>
          <a:p>
            <a:pPr lvl="1"/>
            <a:r>
              <a:rPr lang="en-US"/>
              <a:t>Analyzing injuries</a:t>
            </a:r>
          </a:p>
          <a:p>
            <a:pPr lvl="1"/>
            <a:r>
              <a:rPr lang="en-US"/>
              <a:t>Taping and bandaging</a:t>
            </a:r>
          </a:p>
          <a:p>
            <a:pPr lvl="1"/>
            <a:r>
              <a:rPr lang="en-US"/>
              <a:t>Implementing exercise and rehabilitation programs</a:t>
            </a:r>
          </a:p>
          <a:p>
            <a:pPr lvl="1"/>
            <a:r>
              <a:rPr lang="en-US"/>
              <a:t>Monitoring rehabilitative programs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75927D-B484-4765-B870-3FF9D7E82C6D}" type="slidenum">
              <a:rPr lang="en-US"/>
              <a:pPr/>
              <a:t>11</a:t>
            </a:fld>
            <a:endParaRPr lang="en-US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038" y="274638"/>
            <a:ext cx="6862762" cy="1143000"/>
          </a:xfrm>
        </p:spPr>
        <p:txBody>
          <a:bodyPr/>
          <a:lstStyle/>
          <a:p>
            <a:r>
              <a:rPr lang="en-US"/>
              <a:t>Tasks</a:t>
            </a:r>
            <a:r>
              <a:rPr lang="en-US" sz="2800"/>
              <a:t> (cont.)</a:t>
            </a:r>
            <a:endParaRPr lang="en-US" sz="3600"/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00200"/>
            <a:ext cx="7239000" cy="4114800"/>
          </a:xfrm>
        </p:spPr>
        <p:txBody>
          <a:bodyPr/>
          <a:lstStyle/>
          <a:p>
            <a:r>
              <a:rPr lang="en-US"/>
              <a:t>Certified athletic trainer duties include</a:t>
            </a:r>
          </a:p>
          <a:p>
            <a:pPr lvl="1"/>
            <a:r>
              <a:rPr lang="en-US"/>
              <a:t>Demonstrating physical and rehabilitative movements</a:t>
            </a:r>
          </a:p>
          <a:p>
            <a:pPr lvl="1"/>
            <a:r>
              <a:rPr lang="en-US"/>
              <a:t>Using various modalities and training equipment</a:t>
            </a:r>
          </a:p>
          <a:p>
            <a:pPr lvl="1"/>
            <a:r>
              <a:rPr lang="en-US"/>
              <a:t>Recording, organizing, and storing information on injuries and rehabilitation</a:t>
            </a:r>
            <a:endParaRPr 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CFA7C1-49E1-4603-9391-D6DAD3EB5107}" type="slidenum">
              <a:rPr lang="en-US"/>
              <a:pPr/>
              <a:t>12</a:t>
            </a:fld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038" y="274638"/>
            <a:ext cx="6862762" cy="1143000"/>
          </a:xfrm>
        </p:spPr>
        <p:txBody>
          <a:bodyPr/>
          <a:lstStyle/>
          <a:p>
            <a:r>
              <a:rPr lang="en-US"/>
              <a:t>NATA</a:t>
            </a:r>
            <a:endParaRPr lang="en-US" sz="3600"/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National Athletic Trainers’ Association (NATA) has been in operation since 1950 and is the largest professional organization for certified athletic trainers in the United States.</a:t>
            </a:r>
          </a:p>
          <a:p>
            <a:r>
              <a:rPr lang="en-US"/>
              <a:t>See http://www.nata.org on the Internet.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CF7AC6-F5F4-4178-A64A-40480861D785}" type="slidenum">
              <a:rPr lang="en-US"/>
              <a:pPr/>
              <a:t>13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NATA-BOC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certifying organization for athletic trainers in the United States.</a:t>
            </a:r>
          </a:p>
          <a:p>
            <a:r>
              <a:rPr lang="en-US"/>
              <a:t>Determines the primary tasks for athletic trainers &amp; developed competencies required of educational programs &amp; students to become certified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22883B-E26A-466C-92B1-6E077F2E56A0}" type="slidenum">
              <a:rPr lang="en-US"/>
              <a:pPr/>
              <a:t>14</a:t>
            </a:fld>
            <a:endParaRPr lang="en-US"/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038" y="274638"/>
            <a:ext cx="6862762" cy="1143000"/>
          </a:xfrm>
        </p:spPr>
        <p:txBody>
          <a:bodyPr/>
          <a:lstStyle/>
          <a:p>
            <a:r>
              <a:rPr lang="en-US"/>
              <a:t>Code of Conduct</a:t>
            </a:r>
            <a:endParaRPr lang="en-US" sz="3600"/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76400"/>
            <a:ext cx="7010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ACTs must abide by the rules and procedures of their certifying organization. </a:t>
            </a:r>
          </a:p>
          <a:p>
            <a:pPr>
              <a:lnSpc>
                <a:spcPct val="90000"/>
              </a:lnSpc>
            </a:pPr>
            <a:r>
              <a:rPr lang="en-US"/>
              <a:t>They must also abide by requirements established by the state legislature. </a:t>
            </a:r>
          </a:p>
          <a:p>
            <a:pPr>
              <a:lnSpc>
                <a:spcPct val="90000"/>
              </a:lnSpc>
            </a:pPr>
            <a:r>
              <a:rPr lang="en-US"/>
              <a:t>Failure to abide by these rules and regulations may result in disciplinary action or termination.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A67AC-D8C7-4194-80A7-33BC0E547598}" type="slidenum">
              <a:rPr lang="en-US"/>
              <a:pPr/>
              <a:t>15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038" y="274638"/>
            <a:ext cx="6862762" cy="1143000"/>
          </a:xfrm>
        </p:spPr>
        <p:txBody>
          <a:bodyPr/>
          <a:lstStyle/>
          <a:p>
            <a:r>
              <a:rPr lang="en-US"/>
              <a:t>Educational Requirements</a:t>
            </a:r>
            <a:endParaRPr lang="en-US" sz="3600"/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bachelor’s degree in athletic training, health, physical education, or exercise science </a:t>
            </a:r>
          </a:p>
          <a:p>
            <a:r>
              <a:rPr lang="en-US"/>
              <a:t>Training in anatomy, physiology, nutrition, psychology, and biomechanics</a:t>
            </a:r>
          </a:p>
          <a:p>
            <a:r>
              <a:rPr lang="en-US"/>
              <a:t>Clinical experiences under appropriate supervision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4DC42-3C7E-4606-889D-62141A42FD31}" type="slidenum">
              <a:rPr lang="en-US"/>
              <a:pPr/>
              <a:t>16</a:t>
            </a:fld>
            <a:endParaRPr lang="en-US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038" y="274638"/>
            <a:ext cx="6862762" cy="1143000"/>
          </a:xfrm>
        </p:spPr>
        <p:txBody>
          <a:bodyPr/>
          <a:lstStyle/>
          <a:p>
            <a:r>
              <a:rPr lang="en-US"/>
              <a:t>Certification 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Certifying body is NATA-BOC</a:t>
            </a:r>
          </a:p>
          <a:p>
            <a:pPr>
              <a:lnSpc>
                <a:spcPct val="90000"/>
              </a:lnSpc>
            </a:pPr>
            <a:r>
              <a:rPr lang="en-US"/>
              <a:t>Certification exam consists of multiple-choice questions, skills assessment, and simulations.</a:t>
            </a:r>
          </a:p>
          <a:p>
            <a:pPr>
              <a:lnSpc>
                <a:spcPct val="90000"/>
              </a:lnSpc>
            </a:pPr>
            <a:r>
              <a:rPr lang="en-US"/>
              <a:t>Beginning in 2007, exam is completely computerized</a:t>
            </a:r>
          </a:p>
          <a:p>
            <a:pPr>
              <a:lnSpc>
                <a:spcPct val="90000"/>
              </a:lnSpc>
            </a:pPr>
            <a:r>
              <a:rPr lang="en-US"/>
              <a:t>Successful completion of exam allows athletic trainers to use designation “ATC”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C050D3-B74D-4E0A-A821-D8851F9A41DA}" type="slidenum">
              <a:rPr lang="en-US"/>
              <a:pPr/>
              <a:t>17</a:t>
            </a:fld>
            <a:endParaRPr lang="en-US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038" y="274638"/>
            <a:ext cx="6862762" cy="1143000"/>
          </a:xfrm>
        </p:spPr>
        <p:txBody>
          <a:bodyPr/>
          <a:lstStyle/>
          <a:p>
            <a:r>
              <a:rPr lang="en-US"/>
              <a:t>Six Practice Domains</a:t>
            </a:r>
            <a:endParaRPr lang="en-US" sz="3600"/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46238"/>
            <a:ext cx="7315200" cy="4525962"/>
          </a:xfrm>
        </p:spPr>
        <p:txBody>
          <a:bodyPr/>
          <a:lstStyle/>
          <a:p>
            <a:r>
              <a:rPr lang="en-US"/>
              <a:t>Prevention</a:t>
            </a:r>
          </a:p>
          <a:p>
            <a:r>
              <a:rPr lang="en-US"/>
              <a:t>Recognition, evaluation, assessment</a:t>
            </a:r>
          </a:p>
          <a:p>
            <a:r>
              <a:rPr lang="en-US"/>
              <a:t>Immediate care</a:t>
            </a:r>
          </a:p>
          <a:p>
            <a:r>
              <a:rPr lang="en-US"/>
              <a:t>Treatment, rehabilitation, reconditioning</a:t>
            </a:r>
          </a:p>
          <a:p>
            <a:r>
              <a:rPr lang="en-US"/>
              <a:t>Organization and administration</a:t>
            </a:r>
          </a:p>
          <a:p>
            <a:r>
              <a:rPr lang="en-US"/>
              <a:t>Professional development and responsibility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A2558C-618E-48A7-A726-EA801A104359}" type="slidenum">
              <a:rPr lang="en-US"/>
              <a:pPr/>
              <a:t>18</a:t>
            </a:fld>
            <a:endParaRPr lang="en-US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Injury Prevention &amp; Management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/>
              <a:t>Ensuring appropriate training &amp; conditioning of the athlete.</a:t>
            </a:r>
          </a:p>
          <a:p>
            <a:pPr lvl="1"/>
            <a:r>
              <a:rPr lang="en-US" sz="2400"/>
              <a:t>Monitoring environmental conditions to ensure safe participation</a:t>
            </a:r>
          </a:p>
          <a:p>
            <a:pPr lvl="1"/>
            <a:r>
              <a:rPr lang="en-US" sz="2400"/>
              <a:t>Selecting, properly fitting, and maintaining protective equipment</a:t>
            </a:r>
          </a:p>
          <a:p>
            <a:pPr lvl="1"/>
            <a:r>
              <a:rPr lang="en-US" sz="2400"/>
              <a:t>Making certain that the athlete is eating properly </a:t>
            </a:r>
          </a:p>
          <a:p>
            <a:pPr lvl="1"/>
            <a:r>
              <a:rPr lang="en-US" sz="2400"/>
              <a:t>Making sure the athlete is using meds right.</a:t>
            </a:r>
          </a:p>
          <a:p>
            <a:pPr lvl="1"/>
            <a:r>
              <a:rPr lang="en-US" sz="2400"/>
              <a:t>Educating parents, coaches, and athletes about risks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B2F5C-D75D-41E5-98F4-AAF082DAB4CC}" type="slidenum">
              <a:rPr lang="en-US"/>
              <a:pPr/>
              <a:t>19</a:t>
            </a:fld>
            <a:endParaRPr lang="en-US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Recognition, Evaluation &amp; Assessment of Injuries</a:t>
            </a:r>
          </a:p>
        </p:txBody>
      </p:sp>
      <p:graphicFrame>
        <p:nvGraphicFramePr>
          <p:cNvPr id="472067" name="Group 3"/>
          <p:cNvGraphicFramePr>
            <a:graphicFrameLocks noGrp="1"/>
          </p:cNvGraphicFramePr>
          <p:nvPr>
            <p:ph type="body" idx="1"/>
          </p:nvPr>
        </p:nvGraphicFramePr>
        <p:xfrm>
          <a:off x="1219200" y="1752600"/>
          <a:ext cx="7696200" cy="4294188"/>
        </p:xfrm>
        <a:graphic>
          <a:graphicData uri="http://schemas.openxmlformats.org/drawingml/2006/table">
            <a:tbl>
              <a:tblPr/>
              <a:tblGrid>
                <a:gridCol w="1924050"/>
                <a:gridCol w="1924050"/>
                <a:gridCol w="1924050"/>
                <a:gridCol w="192405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Physical Exams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Understanding Pathology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Referring to medical care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Referring to support services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PPE: measure height, weight, BP, body composition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Understand time frame for healing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After initial management of injury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Psychological &amp; Social services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On-field: HOPS, SOAP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Create environment conducive to healing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further evaluation and accurate diagnosis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Develop plan for appropriate intervention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A93C6-EC59-492C-9A79-C848965C1AD1}" type="slidenum">
              <a:rPr lang="en-US"/>
              <a:pPr/>
              <a:t>2</a:t>
            </a:fld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038" y="274638"/>
            <a:ext cx="6862762" cy="1143000"/>
          </a:xfrm>
        </p:spPr>
        <p:txBody>
          <a:bodyPr/>
          <a:lstStyle/>
          <a:p>
            <a:r>
              <a:rPr lang="en-US"/>
              <a:t>Athletic Training 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rendering of specialized care </a:t>
            </a:r>
            <a:br>
              <a:rPr lang="en-US"/>
            </a:br>
            <a:r>
              <a:rPr lang="en-US"/>
              <a:t>to individuals involved in exercise and athletics</a:t>
            </a:r>
          </a:p>
          <a:p>
            <a:r>
              <a:rPr lang="en-US"/>
              <a:t>Recognized by AMA as allied health profession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CC4856-F4E4-42E0-9965-73E9FB6D222A}" type="slidenum">
              <a:rPr lang="en-US"/>
              <a:pPr/>
              <a:t>20</a:t>
            </a:fld>
            <a:endParaRPr lang="en-US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Immediate Care of Injuries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Administer appropriate first aid before referring to physician</a:t>
            </a:r>
          </a:p>
          <a:p>
            <a:r>
              <a:rPr lang="en-US"/>
              <a:t>Emergency care should be established with EMS prior to start of season/school year.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12954C-DBE2-4BD8-A936-2A69FB8C2784}" type="slidenum">
              <a:rPr lang="en-US"/>
              <a:pPr/>
              <a:t>21</a:t>
            </a:fld>
            <a:endParaRPr lang="en-US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Treatment, Rehabilitation &amp; Reconditioning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Designing rehabilitation programs:</a:t>
            </a:r>
          </a:p>
          <a:p>
            <a:pPr lvl="1"/>
            <a:r>
              <a:rPr lang="en-US" sz="2000"/>
              <a:t>Incorporate therapeutic modalities &amp; therapeutic exercise</a:t>
            </a:r>
          </a:p>
          <a:p>
            <a:r>
              <a:rPr lang="en-US" sz="2400"/>
              <a:t>Supervising rehab. Programs:</a:t>
            </a:r>
          </a:p>
          <a:p>
            <a:pPr lvl="1"/>
            <a:r>
              <a:rPr lang="en-US" sz="2000"/>
              <a:t>ATCs tend to have a better knowledge of functional activities</a:t>
            </a:r>
          </a:p>
          <a:p>
            <a:endParaRPr lang="en-US" sz="2400"/>
          </a:p>
        </p:txBody>
      </p:sp>
      <p:sp>
        <p:nvSpPr>
          <p:cNvPr id="4741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Incorporating therapeutic modalities:</a:t>
            </a:r>
          </a:p>
          <a:p>
            <a:pPr lvl="1"/>
            <a:r>
              <a:rPr lang="en-US" sz="2000"/>
              <a:t>Can enhance athlete’s chances for a safe &amp; rapid RTP.</a:t>
            </a:r>
          </a:p>
          <a:p>
            <a:pPr lvl="1"/>
            <a:r>
              <a:rPr lang="en-US" sz="2000"/>
              <a:t>Useful to reduce pain</a:t>
            </a:r>
          </a:p>
          <a:p>
            <a:r>
              <a:rPr lang="en-US" sz="2400"/>
              <a:t>Offer Psychosocial interaction:</a:t>
            </a:r>
          </a:p>
          <a:p>
            <a:pPr lvl="1"/>
            <a:r>
              <a:rPr lang="en-US" sz="2000"/>
              <a:t>Understand the psyche of the athlete.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4601EF-1DE3-4BB4-9E60-C17FC2B36311}" type="slidenum">
              <a:rPr lang="en-US"/>
              <a:pPr/>
              <a:t>22</a:t>
            </a:fld>
            <a:endParaRPr lang="en-US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 &amp; Administration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Record keeping</a:t>
            </a:r>
          </a:p>
          <a:p>
            <a:r>
              <a:rPr lang="en-US"/>
              <a:t>Ordering Equipment &amp; supplies</a:t>
            </a:r>
          </a:p>
          <a:p>
            <a:r>
              <a:rPr lang="en-US"/>
              <a:t>Supervising personnel</a:t>
            </a:r>
          </a:p>
          <a:p>
            <a:r>
              <a:rPr lang="en-US"/>
              <a:t>Establishing policies for operation of an athletic training program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AACD48-0A99-4BFD-85B1-44F0E153683D}" type="slidenum">
              <a:rPr lang="en-US"/>
              <a:pPr/>
              <a:t>23</a:t>
            </a:fld>
            <a:endParaRPr lang="en-US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Professional Development &amp; Responsibility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Educator</a:t>
            </a:r>
          </a:p>
          <a:p>
            <a:pPr lvl="1"/>
            <a:r>
              <a:rPr lang="en-US"/>
              <a:t>Student Athletic Trainers</a:t>
            </a:r>
          </a:p>
          <a:p>
            <a:pPr lvl="1"/>
            <a:r>
              <a:rPr lang="en-US"/>
              <a:t>Athletes</a:t>
            </a:r>
          </a:p>
          <a:p>
            <a:pPr lvl="1"/>
            <a:r>
              <a:rPr lang="en-US"/>
              <a:t>Parents</a:t>
            </a:r>
          </a:p>
          <a:p>
            <a:pPr lvl="1"/>
            <a:r>
              <a:rPr lang="en-US"/>
              <a:t>General Public</a:t>
            </a:r>
          </a:p>
          <a:p>
            <a:pPr lvl="1"/>
            <a:r>
              <a:rPr lang="en-US"/>
              <a:t>Other Allied Health Professions</a:t>
            </a:r>
          </a:p>
        </p:txBody>
      </p:sp>
      <p:sp>
        <p:nvSpPr>
          <p:cNvPr id="4771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Counselor	</a:t>
            </a:r>
          </a:p>
          <a:p>
            <a:pPr lvl="1">
              <a:lnSpc>
                <a:spcPct val="90000"/>
              </a:lnSpc>
            </a:pPr>
            <a:r>
              <a:rPr lang="en-US"/>
              <a:t>Explaining nature of a specific injury &amp; how it affects game.</a:t>
            </a:r>
          </a:p>
          <a:p>
            <a:pPr lvl="1">
              <a:lnSpc>
                <a:spcPct val="90000"/>
              </a:lnSpc>
            </a:pPr>
            <a:r>
              <a:rPr lang="en-US"/>
              <a:t>Develop respect &amp; trust</a:t>
            </a:r>
          </a:p>
          <a:p>
            <a:pPr>
              <a:lnSpc>
                <a:spcPct val="90000"/>
              </a:lnSpc>
            </a:pPr>
            <a:r>
              <a:rPr lang="en-US"/>
              <a:t>Continuing Education</a:t>
            </a:r>
          </a:p>
          <a:p>
            <a:pPr lvl="1">
              <a:lnSpc>
                <a:spcPct val="90000"/>
              </a:lnSpc>
            </a:pPr>
            <a:r>
              <a:rPr lang="en-US"/>
              <a:t>Req. @ 25 hours/per year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E6B1C0-A53A-43ED-9D2B-3D82419F25FD}" type="slidenum">
              <a:rPr lang="en-US"/>
              <a:pPr/>
              <a:t>24</a:t>
            </a:fld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Employment Settings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Secondary Schools</a:t>
            </a:r>
          </a:p>
          <a:p>
            <a:r>
              <a:rPr lang="en-US" sz="2400"/>
              <a:t>School Districts</a:t>
            </a:r>
          </a:p>
          <a:p>
            <a:r>
              <a:rPr lang="en-US" sz="2400"/>
              <a:t>Colleges &amp; universities</a:t>
            </a:r>
          </a:p>
          <a:p>
            <a:r>
              <a:rPr lang="en-US" sz="2400"/>
              <a:t>Professional sports</a:t>
            </a:r>
          </a:p>
          <a:p>
            <a:r>
              <a:rPr lang="en-US" sz="2400"/>
              <a:t>Sports Medicine clinics</a:t>
            </a:r>
          </a:p>
          <a:p>
            <a:r>
              <a:rPr lang="en-US" sz="2400"/>
              <a:t>Industrial settings</a:t>
            </a:r>
          </a:p>
          <a:p>
            <a:r>
              <a:rPr lang="en-US" sz="2400"/>
              <a:t>Military/Government</a:t>
            </a:r>
          </a:p>
          <a:p>
            <a:endParaRPr lang="en-US" sz="2400"/>
          </a:p>
        </p:txBody>
      </p:sp>
      <p:pic>
        <p:nvPicPr>
          <p:cNvPr id="478213" name="Picture 5" descr="C:\Program Files\Common Files\Microsoft Shared\Clipart\cagcat50\bd06670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57800" y="2187575"/>
            <a:ext cx="3429000" cy="3441700"/>
          </a:xfrm>
          <a:ln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081802-B928-4DF5-B536-DD3E62E79BA0}" type="slidenum">
              <a:rPr lang="en-US"/>
              <a:pPr/>
              <a:t>25</a:t>
            </a:fld>
            <a:endParaRPr lang="en-US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Secondary Schools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Usually in faculty-trainer position</a:t>
            </a:r>
          </a:p>
          <a:p>
            <a:pPr>
              <a:lnSpc>
                <a:spcPct val="90000"/>
              </a:lnSpc>
            </a:pPr>
            <a:r>
              <a:rPr lang="en-US" sz="2400"/>
              <a:t>Compensation based on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Released time from teaching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Stipend as coach</a:t>
            </a:r>
          </a:p>
          <a:p>
            <a:pPr>
              <a:lnSpc>
                <a:spcPct val="90000"/>
              </a:lnSpc>
            </a:pPr>
            <a:r>
              <a:rPr lang="en-US" sz="2400"/>
              <a:t>Grad. Assistants from local colleges are also utilized</a:t>
            </a:r>
          </a:p>
          <a:p>
            <a:pPr>
              <a:lnSpc>
                <a:spcPct val="90000"/>
              </a:lnSpc>
            </a:pPr>
            <a:r>
              <a:rPr lang="en-US" sz="2400"/>
              <a:t>Provide limited coverage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graphicFrame>
        <p:nvGraphicFramePr>
          <p:cNvPr id="480261" name="Object 5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334000" y="1600200"/>
          <a:ext cx="3429000" cy="2217738"/>
        </p:xfrm>
        <a:graphic>
          <a:graphicData uri="http://schemas.openxmlformats.org/presentationml/2006/ole">
            <p:oleObj spid="_x0000_s480261" name="Bitmap Image" r:id="rId3" imgW="1104762" imgH="714286" progId="Paint.Picture">
              <p:embed/>
            </p:oleObj>
          </a:graphicData>
        </a:graphic>
      </p:graphicFrame>
      <p:graphicFrame>
        <p:nvGraphicFramePr>
          <p:cNvPr id="480262" name="Object 6"/>
          <p:cNvGraphicFramePr>
            <a:graphicFrameLocks noChangeAspect="1"/>
          </p:cNvGraphicFramePr>
          <p:nvPr/>
        </p:nvGraphicFramePr>
        <p:xfrm>
          <a:off x="5029200" y="3886200"/>
          <a:ext cx="3886200" cy="2382838"/>
        </p:xfrm>
        <a:graphic>
          <a:graphicData uri="http://schemas.openxmlformats.org/presentationml/2006/ole">
            <p:oleObj spid="_x0000_s480262" name="Bitmap Image" r:id="rId4" imgW="2857899" imgH="1752381" progId="Paint.Picture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891824-AE48-46C0-9D35-E3D13C69DF56}" type="slidenum">
              <a:rPr lang="en-US"/>
              <a:pPr/>
              <a:t>26</a:t>
            </a:fld>
            <a:endParaRPr 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School Districts</a:t>
            </a:r>
          </a:p>
        </p:txBody>
      </p:sp>
      <p:sp>
        <p:nvSpPr>
          <p:cNvPr id="4812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Centrally placed ATC</a:t>
            </a:r>
          </a:p>
          <a:p>
            <a:r>
              <a:rPr lang="en-US" sz="2400"/>
              <a:t>May be full- or part-time</a:t>
            </a:r>
          </a:p>
          <a:p>
            <a:r>
              <a:rPr lang="en-US" sz="2400"/>
              <a:t>Non-teacher who serves several schools</a:t>
            </a:r>
          </a:p>
          <a:p>
            <a:r>
              <a:rPr lang="en-US" sz="2400"/>
              <a:t>Advantage = savings</a:t>
            </a:r>
          </a:p>
          <a:p>
            <a:r>
              <a:rPr lang="en-US" sz="2400"/>
              <a:t>Disadvantage = lack or adequate coverage or service</a:t>
            </a:r>
          </a:p>
          <a:p>
            <a:endParaRPr lang="en-US" sz="2400"/>
          </a:p>
        </p:txBody>
      </p:sp>
      <p:graphicFrame>
        <p:nvGraphicFramePr>
          <p:cNvPr id="481285" name="Object 5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1676400" y="2963863"/>
          <a:ext cx="3429000" cy="1890712"/>
        </p:xfrm>
        <a:graphic>
          <a:graphicData uri="http://schemas.openxmlformats.org/presentationml/2006/ole">
            <p:oleObj spid="_x0000_s481285" name="Bitmap Image" r:id="rId3" imgW="1295238" imgH="714286" progId="Paint.Picture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3B8B0E-623D-4CE0-95D0-D34C1386D6BD}" type="slidenum">
              <a:rPr lang="en-US"/>
              <a:pPr/>
              <a:t>27</a:t>
            </a:fld>
            <a:endParaRPr lang="en-US"/>
          </a:p>
        </p:txBody>
      </p:sp>
      <p:graphicFrame>
        <p:nvGraphicFramePr>
          <p:cNvPr id="482309" name="Object 5"/>
          <p:cNvGraphicFramePr>
            <a:graphicFrameLocks noChangeAspect="1"/>
          </p:cNvGraphicFramePr>
          <p:nvPr>
            <p:ph type="clipArt" sz="half" idx="4294967295"/>
          </p:nvPr>
        </p:nvGraphicFramePr>
        <p:xfrm>
          <a:off x="0" y="0"/>
          <a:ext cx="2438400" cy="2420938"/>
        </p:xfrm>
        <a:graphic>
          <a:graphicData uri="http://schemas.openxmlformats.org/presentationml/2006/ole">
            <p:oleObj spid="_x0000_s482309" name="Bitmap Image" r:id="rId3" imgW="1333333" imgH="1324160" progId="Paint.Picture">
              <p:embed/>
            </p:oleObj>
          </a:graphicData>
        </a:graphic>
      </p:graphicFrame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Colleges/Univerisites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981200"/>
            <a:ext cx="3429000" cy="4525963"/>
          </a:xfrm>
        </p:spPr>
        <p:txBody>
          <a:bodyPr/>
          <a:lstStyle/>
          <a:p>
            <a:r>
              <a:rPr lang="en-US"/>
              <a:t>Small Institutions</a:t>
            </a:r>
          </a:p>
          <a:p>
            <a:pPr lvl="1"/>
            <a:r>
              <a:rPr lang="en-US"/>
              <a:t>Part-time teacher, part-time athletic trainer</a:t>
            </a:r>
          </a:p>
          <a:p>
            <a:pPr lvl="1"/>
            <a:r>
              <a:rPr lang="en-US"/>
              <a:t>Also provide coverage to intramurals &amp; club programs</a:t>
            </a:r>
          </a:p>
          <a:p>
            <a:pPr lvl="1"/>
            <a:r>
              <a:rPr lang="en-US"/>
              <a:t>Long hours, limited resources</a:t>
            </a:r>
          </a:p>
          <a:p>
            <a:endParaRPr lang="en-US"/>
          </a:p>
        </p:txBody>
      </p:sp>
      <p:sp>
        <p:nvSpPr>
          <p:cNvPr id="48231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981200"/>
            <a:ext cx="3429000" cy="4525963"/>
          </a:xfrm>
        </p:spPr>
        <p:txBody>
          <a:bodyPr/>
          <a:lstStyle/>
          <a:p>
            <a:r>
              <a:rPr lang="en-US"/>
              <a:t>Major Institutions</a:t>
            </a:r>
          </a:p>
          <a:p>
            <a:pPr lvl="1"/>
            <a:r>
              <a:rPr lang="en-US"/>
              <a:t>Full-time athletic trainer</a:t>
            </a:r>
          </a:p>
          <a:p>
            <a:pPr lvl="1"/>
            <a:r>
              <a:rPr lang="en-US"/>
              <a:t>Works only for department of athletics</a:t>
            </a:r>
          </a:p>
          <a:p>
            <a:pPr lvl="1"/>
            <a:r>
              <a:rPr lang="en-US"/>
              <a:t>Long hours!</a:t>
            </a:r>
          </a:p>
          <a:p>
            <a:pPr lvl="1"/>
            <a:r>
              <a:rPr lang="en-US"/>
              <a:t>Abundance of resources, personnel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80DE94-D25F-4C6F-9E61-59820CF5450E}" type="slidenum">
              <a:rPr lang="en-US"/>
              <a:pPr/>
              <a:t>28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Sports Medicine Clinics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371600"/>
            <a:ext cx="7010400" cy="4525963"/>
          </a:xfrm>
        </p:spPr>
        <p:txBody>
          <a:bodyPr/>
          <a:lstStyle/>
          <a:p>
            <a:r>
              <a:rPr lang="en-US" sz="2400"/>
              <a:t>More ATCs employed in this setting than in any other</a:t>
            </a:r>
          </a:p>
          <a:p>
            <a:r>
              <a:rPr lang="en-US" sz="2400"/>
              <a:t>Varies from clinic to clinic—</a:t>
            </a:r>
          </a:p>
          <a:p>
            <a:pPr lvl="1"/>
            <a:r>
              <a:rPr lang="en-US" sz="2000"/>
              <a:t>Most ATCs treat patients with sports-related injuries in AM, contract out to high schools in PM</a:t>
            </a:r>
          </a:p>
          <a:p>
            <a:pPr lvl="1"/>
            <a:r>
              <a:rPr lang="en-US" sz="2000"/>
              <a:t>Salaries are typically slightly higher than in more traditional settings.</a:t>
            </a:r>
          </a:p>
          <a:p>
            <a:r>
              <a:rPr lang="en-US" sz="2400"/>
              <a:t>May be responsible for marketing of sports medicine program</a:t>
            </a:r>
          </a:p>
          <a:p>
            <a:endParaRPr lang="en-US" sz="2800"/>
          </a:p>
        </p:txBody>
      </p:sp>
      <p:graphicFrame>
        <p:nvGraphicFramePr>
          <p:cNvPr id="484357" name="Object 5"/>
          <p:cNvGraphicFramePr>
            <a:graphicFrameLocks noChangeAspect="1"/>
          </p:cNvGraphicFramePr>
          <p:nvPr/>
        </p:nvGraphicFramePr>
        <p:xfrm>
          <a:off x="5562600" y="4543425"/>
          <a:ext cx="3581400" cy="2314575"/>
        </p:xfrm>
        <a:graphic>
          <a:graphicData uri="http://schemas.openxmlformats.org/presentationml/2006/ole">
            <p:oleObj spid="_x0000_s484357" name="Bitmap Image" r:id="rId3" imgW="2476190" imgH="1600000" progId="Paint.Picture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5F6893-4662-4451-9D96-FAA14D095F10}" type="slidenum">
              <a:rPr lang="en-US"/>
              <a:pPr/>
              <a:t>29</a:t>
            </a:fld>
            <a:endParaRPr 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Professional Teams</a:t>
            </a:r>
          </a:p>
        </p:txBody>
      </p:sp>
      <p:sp>
        <p:nvSpPr>
          <p:cNvPr id="4864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Perform specific team athletic training duties for 6 months per year.</a:t>
            </a:r>
          </a:p>
          <a:p>
            <a:pPr>
              <a:lnSpc>
                <a:spcPct val="90000"/>
              </a:lnSpc>
            </a:pPr>
            <a:r>
              <a:rPr lang="en-US" sz="2800"/>
              <a:t>Works with only 1 team, or organization</a:t>
            </a:r>
          </a:p>
          <a:p>
            <a:pPr>
              <a:lnSpc>
                <a:spcPct val="90000"/>
              </a:lnSpc>
            </a:pPr>
            <a:r>
              <a:rPr lang="en-US" sz="2800"/>
              <a:t>Under contract, similar to a player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486406" name="Picture 6" descr="pittsburgh_steelers_logo1030104">
            <a:hlinkClick r:id="rId2"/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81200" y="1981200"/>
            <a:ext cx="2895600" cy="2895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699E5E-4A51-4FA9-9F36-D4FAC9A87DD0}" type="slidenum">
              <a:rPr lang="en-US"/>
              <a:pPr/>
              <a:t>3</a:t>
            </a:fld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038" y="274638"/>
            <a:ext cx="6862762" cy="1143000"/>
          </a:xfrm>
        </p:spPr>
        <p:txBody>
          <a:bodyPr/>
          <a:lstStyle/>
          <a:p>
            <a:r>
              <a:rPr lang="en-US"/>
              <a:t>Certified Athletic Trainers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Professionals who have attained certification in the field of athletic training</a:t>
            </a:r>
          </a:p>
          <a:p>
            <a:pPr>
              <a:lnSpc>
                <a:spcPct val="90000"/>
              </a:lnSpc>
            </a:pPr>
            <a:r>
              <a:rPr lang="en-US"/>
              <a:t>The ATC is involved in the prevention, recognition, &amp; evaluation of injuries &amp; works closely with others in rehabilitation from injuries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649734-05B8-4D8B-93C6-35F4536997FB}" type="slidenum">
              <a:rPr lang="en-US"/>
              <a:pPr/>
              <a:t>30</a:t>
            </a:fld>
            <a:endParaRPr lang="en-US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Industrial/Military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Becoming common in for ATCs to work in a prevention role</a:t>
            </a:r>
          </a:p>
          <a:p>
            <a:r>
              <a:rPr lang="en-US" sz="2400"/>
              <a:t>Oversee fitness and injury rehabilitation programs for employees</a:t>
            </a:r>
          </a:p>
          <a:p>
            <a:r>
              <a:rPr lang="en-US" sz="2400"/>
              <a:t>Must understand the concepts behind ergonomics</a:t>
            </a:r>
          </a:p>
          <a:p>
            <a:endParaRPr lang="en-US" sz="2400"/>
          </a:p>
        </p:txBody>
      </p:sp>
      <p:sp>
        <p:nvSpPr>
          <p:cNvPr id="4874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May be assigned to conduct wellness programs &amp; provide education &amp; individual counseling</a:t>
            </a:r>
          </a:p>
          <a:p>
            <a:r>
              <a:rPr lang="en-US" sz="2400"/>
              <a:t>Also employed by federal law enforcement agencies (I.e., FBI, CIA, DEA)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3478AF-FD09-44BA-BAA8-E313E4AD16EF}" type="slidenum">
              <a:rPr lang="en-US"/>
              <a:pPr/>
              <a:t>31</a:t>
            </a:fld>
            <a:endParaRPr lang="en-US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Athlete’s Bill of Rights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Have fun through sports</a:t>
            </a:r>
          </a:p>
          <a:p>
            <a:pPr>
              <a:lnSpc>
                <a:spcPct val="80000"/>
              </a:lnSpc>
            </a:pPr>
            <a:r>
              <a:rPr lang="en-US" sz="2400"/>
              <a:t>Participate @ level = maturity level</a:t>
            </a:r>
          </a:p>
          <a:p>
            <a:pPr>
              <a:lnSpc>
                <a:spcPct val="80000"/>
              </a:lnSpc>
            </a:pPr>
            <a:r>
              <a:rPr lang="en-US" sz="2400"/>
              <a:t>Qualified adult leadership</a:t>
            </a:r>
          </a:p>
          <a:p>
            <a:pPr>
              <a:lnSpc>
                <a:spcPct val="80000"/>
              </a:lnSpc>
            </a:pPr>
            <a:r>
              <a:rPr lang="en-US" sz="2400"/>
              <a:t>Participate in a safe &amp; healthy environment</a:t>
            </a:r>
          </a:p>
          <a:p>
            <a:pPr>
              <a:lnSpc>
                <a:spcPct val="80000"/>
              </a:lnSpc>
            </a:pPr>
            <a:r>
              <a:rPr lang="en-US" sz="2400"/>
              <a:t>Competent care &amp; treatment of injuries</a:t>
            </a:r>
          </a:p>
          <a:p>
            <a:pPr>
              <a:lnSpc>
                <a:spcPct val="80000"/>
              </a:lnSpc>
            </a:pPr>
            <a:r>
              <a:rPr lang="en-US" sz="2400"/>
              <a:t>Share the leadership &amp; decision making of their sport</a:t>
            </a:r>
          </a:p>
          <a:p>
            <a:pPr>
              <a:lnSpc>
                <a:spcPct val="80000"/>
              </a:lnSpc>
            </a:pPr>
            <a:r>
              <a:rPr lang="en-US" sz="2400"/>
              <a:t>Participate regardless of ability &amp; income</a:t>
            </a:r>
          </a:p>
          <a:p>
            <a:pPr>
              <a:lnSpc>
                <a:spcPct val="80000"/>
              </a:lnSpc>
            </a:pPr>
            <a:r>
              <a:rPr lang="en-US" sz="2400"/>
              <a:t>Proper preparation for participation</a:t>
            </a:r>
          </a:p>
          <a:p>
            <a:pPr>
              <a:lnSpc>
                <a:spcPct val="80000"/>
              </a:lnSpc>
            </a:pPr>
            <a:r>
              <a:rPr lang="en-US" sz="2400"/>
              <a:t>Equal opportunity to strive for success</a:t>
            </a:r>
          </a:p>
          <a:p>
            <a:pPr>
              <a:lnSpc>
                <a:spcPct val="80000"/>
              </a:lnSpc>
            </a:pPr>
            <a:r>
              <a:rPr lang="en-US" sz="2400"/>
              <a:t>Be treated with dignity</a:t>
            </a:r>
          </a:p>
          <a:p>
            <a:pPr>
              <a:lnSpc>
                <a:spcPct val="80000"/>
              </a:lnSpc>
            </a:pPr>
            <a:r>
              <a:rPr lang="en-US" sz="2400"/>
              <a:t>Say “no”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3D5F95-D612-4FE3-BA5D-F84AB03DF784}" type="slidenum">
              <a:rPr lang="en-US"/>
              <a:pPr/>
              <a:t>32</a:t>
            </a:fld>
            <a:endParaRPr 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Liability &amp;  Risk Management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Hippocratic Oath: “I will use treatment to help the sick according to my ability &amp; judgment, but I will never use it to injure or wrong them.”</a:t>
            </a:r>
          </a:p>
          <a:p>
            <a:pPr>
              <a:lnSpc>
                <a:spcPct val="90000"/>
              </a:lnSpc>
            </a:pPr>
            <a:r>
              <a:rPr lang="en-US"/>
              <a:t>Anyone who works outside his/her scope of practice &amp; expertise can be found negligent &amp; therefore, liable for his/her actions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499A01-BB7A-462F-A21C-200F1203FB40}" type="slidenum">
              <a:rPr lang="en-US"/>
              <a:pPr/>
              <a:t>33</a:t>
            </a:fld>
            <a:endParaRPr lang="en-US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Liability &amp; Risk Management</a:t>
            </a:r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Liability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Being legally responsible for the harm one causes another person</a:t>
            </a:r>
          </a:p>
          <a:p>
            <a:pPr>
              <a:lnSpc>
                <a:spcPct val="80000"/>
              </a:lnSpc>
            </a:pPr>
            <a:r>
              <a:rPr lang="en-US" sz="2400"/>
              <a:t>Negligence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Failure to use ordinary or reasonable care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Standard of reasonable care: an individual will act according to the care somebody of equal training &amp; experience would use.</a:t>
            </a:r>
          </a:p>
        </p:txBody>
      </p:sp>
      <p:sp>
        <p:nvSpPr>
          <p:cNvPr id="49050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Torts: legal wrongs committed against a person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Act of omission: individual fails to perform a legal duty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Act of commission: individual commits an act that is not legally his/her to perform</a:t>
            </a:r>
          </a:p>
          <a:p>
            <a:pPr>
              <a:lnSpc>
                <a:spcPct val="80000"/>
              </a:lnSpc>
            </a:pPr>
            <a:r>
              <a:rPr lang="en-US" sz="2400"/>
              <a:t>Statutes of Limitation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Specific length of time that individuals may sue for damages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31D77A-9FCA-4F7E-BC06-16EF1294F3D6}" type="slidenum">
              <a:rPr lang="en-US"/>
              <a:pPr/>
              <a:t>34</a:t>
            </a:fld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Liability &amp; Risk Management, cont.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To avoid possible lawsuits, ATCs should: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Work within the scope of knowledge &amp; expertise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Keep proper documentation &amp; maintain accurate records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Follow proper training room rules &amp; procedures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Always have adequate training room supervision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Keep in close contact with coaches, administration, &amp; parents of athletes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A30C4B-B191-43AE-B02B-32CA3A20F914}" type="slidenum">
              <a:rPr lang="en-US"/>
              <a:pPr/>
              <a:t>4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038" y="274638"/>
            <a:ext cx="6862762" cy="1143000"/>
          </a:xfrm>
        </p:spPr>
        <p:txBody>
          <a:bodyPr/>
          <a:lstStyle/>
          <a:p>
            <a:r>
              <a:rPr lang="en-US"/>
              <a:t>Title IX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Federal legislation in effect since 1972</a:t>
            </a:r>
          </a:p>
          <a:p>
            <a:pPr>
              <a:lnSpc>
                <a:spcPct val="90000"/>
              </a:lnSpc>
            </a:pPr>
            <a:r>
              <a:rPr lang="en-US"/>
              <a:t>Title IX prohibits discrimination in school athletic participation on the basis of sex.</a:t>
            </a:r>
          </a:p>
          <a:p>
            <a:pPr>
              <a:lnSpc>
                <a:spcPct val="90000"/>
              </a:lnSpc>
            </a:pPr>
            <a:r>
              <a:rPr lang="en-US"/>
              <a:t>The result of Title IX has been a tremendous increase in female athletic participation, creating an even greater need for qualified certified athletic trainers.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A8076E-A4C2-49AA-98C1-4FE3D8DD277A}" type="slidenum">
              <a:rPr lang="en-US"/>
              <a:pPr/>
              <a:t>5</a:t>
            </a:fld>
            <a:endParaRPr lang="en-US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&amp; Development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Athletic training dates back to the gladiators of Ancient Rome (Galen)</a:t>
            </a:r>
          </a:p>
          <a:p>
            <a:pPr>
              <a:lnSpc>
                <a:spcPct val="90000"/>
              </a:lnSpc>
            </a:pPr>
            <a:r>
              <a:rPr lang="en-US"/>
              <a:t>Athletic training as we know it came about in late 19</a:t>
            </a:r>
            <a:r>
              <a:rPr lang="en-US" baseline="30000"/>
              <a:t>th</a:t>
            </a:r>
            <a:r>
              <a:rPr lang="en-US"/>
              <a:t> century with the firm establishment of intercollegiate &amp; interscholastic sports</a:t>
            </a:r>
          </a:p>
          <a:p>
            <a:pPr>
              <a:lnSpc>
                <a:spcPct val="90000"/>
              </a:lnSpc>
            </a:pPr>
            <a:r>
              <a:rPr lang="en-US"/>
              <a:t>1950 the NATA was formed, establishing professional standards for the athletic trainer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04BAF-E64B-43DE-9EAA-D3DDD596DC54}" type="slidenum">
              <a:rPr lang="en-US"/>
              <a:pPr/>
              <a:t>6</a:t>
            </a:fld>
            <a:endParaRPr lang="en-US"/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&amp; Development, cont.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Not recognized until 1991 by AMA as an allied health profession</a:t>
            </a:r>
          </a:p>
          <a:p>
            <a:pPr lvl="1"/>
            <a:r>
              <a:rPr lang="en-US" sz="2000"/>
              <a:t>Any area of health care that contributes to or assists the professions of physical medicine, dentistry, optometry, pharmacy &amp; podiatry</a:t>
            </a:r>
          </a:p>
        </p:txBody>
      </p:sp>
      <p:sp>
        <p:nvSpPr>
          <p:cNvPr id="4679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Athletic training will continue to evolve as long as athletes continue to compete &amp; injuries continue to occur</a:t>
            </a:r>
          </a:p>
          <a:p>
            <a:r>
              <a:rPr lang="en-US" sz="2400"/>
              <a:t>Athletic training will outpace many other professions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8BCA82-D61D-44A9-A6D7-7B24AFA325F4}" type="slidenum">
              <a:rPr lang="en-US"/>
              <a:pPr/>
              <a:t>7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038" y="274638"/>
            <a:ext cx="6862762" cy="1143000"/>
          </a:xfrm>
        </p:spPr>
        <p:txBody>
          <a:bodyPr/>
          <a:lstStyle/>
          <a:p>
            <a:r>
              <a:rPr lang="en-US"/>
              <a:t>Qualifications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Certified athletic trainers must remain calm in emergency situations and be able to communicate effectively with </a:t>
            </a:r>
            <a:br>
              <a:rPr lang="en-US"/>
            </a:br>
            <a:r>
              <a:rPr lang="en-US"/>
              <a:t>an injured athlete.</a:t>
            </a:r>
          </a:p>
          <a:p>
            <a:r>
              <a:rPr lang="en-US"/>
              <a:t>ATCs must be willing to work beyond the typical work day &amp; often exceed 40 hours per week.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5F7BBD-6CD5-47E5-BAF5-90B37B3422F2}" type="slidenum">
              <a:rPr lang="en-US"/>
              <a:pPr/>
              <a:t>8</a:t>
            </a:fld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038" y="274638"/>
            <a:ext cx="6862762" cy="1143000"/>
          </a:xfrm>
        </p:spPr>
        <p:txBody>
          <a:bodyPr/>
          <a:lstStyle/>
          <a:p>
            <a:r>
              <a:rPr lang="en-US"/>
              <a:t>Skills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00200"/>
            <a:ext cx="7239000" cy="4525963"/>
          </a:xfrm>
        </p:spPr>
        <p:txBody>
          <a:bodyPr/>
          <a:lstStyle/>
          <a:p>
            <a:r>
              <a:rPr lang="en-US"/>
              <a:t>Certified athletic trainers should possess</a:t>
            </a:r>
          </a:p>
          <a:p>
            <a:pPr lvl="1"/>
            <a:r>
              <a:rPr lang="en-US"/>
              <a:t>Problem-solving abilities</a:t>
            </a:r>
          </a:p>
          <a:p>
            <a:pPr lvl="1"/>
            <a:r>
              <a:rPr lang="en-US"/>
              <a:t>Deductive reasoning skills</a:t>
            </a:r>
          </a:p>
          <a:p>
            <a:pPr lvl="1"/>
            <a:r>
              <a:rPr lang="en-US"/>
              <a:t>Good judgment</a:t>
            </a:r>
          </a:p>
          <a:p>
            <a:pPr lvl="1"/>
            <a:r>
              <a:rPr lang="en-US"/>
              <a:t>Good decision-making skills</a:t>
            </a:r>
          </a:p>
          <a:p>
            <a:pPr lvl="1"/>
            <a:r>
              <a:rPr lang="en-US"/>
              <a:t>Proficient knowledge of anatomy and physiology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©2004 by Thomson Delmar Learning.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530AF9-0A3C-4E56-811D-EC4E5F607790}" type="slidenum">
              <a:rPr lang="en-US"/>
              <a:pPr/>
              <a:t>9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4038" y="274638"/>
            <a:ext cx="6862762" cy="1143000"/>
          </a:xfrm>
        </p:spPr>
        <p:txBody>
          <a:bodyPr/>
          <a:lstStyle/>
          <a:p>
            <a:r>
              <a:rPr lang="en-US"/>
              <a:t>Skills </a:t>
            </a:r>
            <a:r>
              <a:rPr lang="en-US" sz="2800"/>
              <a:t>(cont.)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00200"/>
            <a:ext cx="7315200" cy="4525963"/>
          </a:xfrm>
        </p:spPr>
        <p:txBody>
          <a:bodyPr/>
          <a:lstStyle/>
          <a:p>
            <a:r>
              <a:rPr lang="en-US"/>
              <a:t>Certified athletic trainers should possess</a:t>
            </a:r>
            <a:endParaRPr lang="en-US" sz="2800"/>
          </a:p>
          <a:p>
            <a:pPr lvl="1"/>
            <a:r>
              <a:rPr lang="en-US"/>
              <a:t>Proficiency in First Aid</a:t>
            </a:r>
          </a:p>
          <a:p>
            <a:pPr lvl="1"/>
            <a:r>
              <a:rPr lang="en-US"/>
              <a:t>Motor skills</a:t>
            </a:r>
          </a:p>
          <a:p>
            <a:pPr lvl="1"/>
            <a:r>
              <a:rPr lang="en-US"/>
              <a:t>Communication skills</a:t>
            </a:r>
          </a:p>
          <a:p>
            <a:pPr lvl="1"/>
            <a:r>
              <a:rPr lang="en-US"/>
              <a:t>Ability to work with people</a:t>
            </a:r>
          </a:p>
          <a:p>
            <a:pPr lvl="1"/>
            <a:r>
              <a:rPr lang="en-US"/>
              <a:t>Ability to work under stressful conditions</a:t>
            </a:r>
          </a:p>
          <a:p>
            <a:pPr lvl="1"/>
            <a:r>
              <a:rPr lang="en-US"/>
              <a:t>Ability to maintain poise in emergencies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1739</Words>
  <Application>Microsoft PowerPoint</Application>
  <PresentationFormat>On-screen Show (4:3)</PresentationFormat>
  <Paragraphs>274</Paragraphs>
  <Slides>34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Wingdings</vt:lpstr>
      <vt:lpstr>Default Design</vt:lpstr>
      <vt:lpstr>Bitmap Image</vt:lpstr>
      <vt:lpstr>Chapter 2:</vt:lpstr>
      <vt:lpstr>Athletic Training </vt:lpstr>
      <vt:lpstr>Certified Athletic Trainers</vt:lpstr>
      <vt:lpstr>Title IX</vt:lpstr>
      <vt:lpstr>History &amp; Development</vt:lpstr>
      <vt:lpstr>History &amp; Development, cont.</vt:lpstr>
      <vt:lpstr>Qualifications</vt:lpstr>
      <vt:lpstr>Skills</vt:lpstr>
      <vt:lpstr>Skills (cont.)</vt:lpstr>
      <vt:lpstr>Tasks</vt:lpstr>
      <vt:lpstr>Tasks (cont.)</vt:lpstr>
      <vt:lpstr>NATA</vt:lpstr>
      <vt:lpstr>NATA-BOC</vt:lpstr>
      <vt:lpstr>Code of Conduct</vt:lpstr>
      <vt:lpstr>Educational Requirements</vt:lpstr>
      <vt:lpstr>Certification </vt:lpstr>
      <vt:lpstr>Six Practice Domains</vt:lpstr>
      <vt:lpstr>Injury Prevention &amp; Management</vt:lpstr>
      <vt:lpstr>Recognition, Evaluation &amp; Assessment of Injuries</vt:lpstr>
      <vt:lpstr>Immediate Care of Injuries</vt:lpstr>
      <vt:lpstr>Treatment, Rehabilitation &amp; Reconditioning</vt:lpstr>
      <vt:lpstr>Organization &amp; Administration</vt:lpstr>
      <vt:lpstr>Professional Development &amp; Responsibility</vt:lpstr>
      <vt:lpstr>Employment Settings</vt:lpstr>
      <vt:lpstr>Secondary Schools</vt:lpstr>
      <vt:lpstr>School Districts</vt:lpstr>
      <vt:lpstr>Colleges/Univerisites</vt:lpstr>
      <vt:lpstr>Sports Medicine Clinics</vt:lpstr>
      <vt:lpstr>Professional Teams</vt:lpstr>
      <vt:lpstr>Industrial/Military</vt:lpstr>
      <vt:lpstr>Athlete’s Bill of Rights</vt:lpstr>
      <vt:lpstr>Liability &amp;  Risk Management</vt:lpstr>
      <vt:lpstr>Liability &amp; Risk Management</vt:lpstr>
      <vt:lpstr>Liability &amp; Risk Management, cont.</vt:lpstr>
    </vt:vector>
  </TitlesOfParts>
  <Company>Delmar Thomson 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ashleyc.yewcic</cp:lastModifiedBy>
  <cp:revision>73</cp:revision>
  <dcterms:created xsi:type="dcterms:W3CDTF">2002-12-18T20:40:50Z</dcterms:created>
  <dcterms:modified xsi:type="dcterms:W3CDTF">2013-06-12T13:48:07Z</dcterms:modified>
</cp:coreProperties>
</file>